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8" r:id="rId3"/>
    <p:sldId id="257" r:id="rId4"/>
    <p:sldId id="259" r:id="rId5"/>
    <p:sldId id="260" r:id="rId6"/>
    <p:sldId id="261" r:id="rId7"/>
    <p:sldId id="282"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84530"/>
  </p:normalViewPr>
  <p:slideViewPr>
    <p:cSldViewPr snapToGrid="0" snapToObjects="1">
      <p:cViewPr>
        <p:scale>
          <a:sx n="91" d="100"/>
          <a:sy n="91" d="100"/>
        </p:scale>
        <p:origin x="1072"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2CEF9B-123A-CD4B-9A00-ABE0657BEF9F}" type="datetimeFigureOut">
              <a:rPr lang="en-US" smtClean="0"/>
              <a:t>4/27/19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CD750-063A-0C42-9049-8C4D5896FCAE}" type="slidenum">
              <a:rPr lang="en-US" smtClean="0"/>
              <a:t>‹#›</a:t>
            </a:fld>
            <a:endParaRPr lang="en-US"/>
          </a:p>
        </p:txBody>
      </p:sp>
    </p:spTree>
    <p:extLst>
      <p:ext uri="{BB962C8B-B14F-4D97-AF65-F5344CB8AC3E}">
        <p14:creationId xmlns:p14="http://schemas.microsoft.com/office/powerpoint/2010/main" val="71890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Ggplot</a:t>
            </a:r>
            <a:r>
              <a:rPr lang="en-US" dirty="0" smtClean="0"/>
              <a:t>() is the data function</a:t>
            </a:r>
            <a:endParaRPr lang="en-US" dirty="0"/>
          </a:p>
        </p:txBody>
      </p:sp>
      <p:sp>
        <p:nvSpPr>
          <p:cNvPr id="4" name="Slide Number Placeholder 3"/>
          <p:cNvSpPr>
            <a:spLocks noGrp="1"/>
          </p:cNvSpPr>
          <p:nvPr>
            <p:ph type="sldNum" sz="quarter" idx="10"/>
          </p:nvPr>
        </p:nvSpPr>
        <p:spPr/>
        <p:txBody>
          <a:bodyPr/>
          <a:lstStyle/>
          <a:p>
            <a:fld id="{FB2CD750-063A-0C42-9049-8C4D5896FCAE}" type="slidenum">
              <a:rPr lang="en-US" smtClean="0"/>
              <a:t>5</a:t>
            </a:fld>
            <a:endParaRPr lang="en-US"/>
          </a:p>
        </p:txBody>
      </p:sp>
    </p:spTree>
    <p:extLst>
      <p:ext uri="{BB962C8B-B14F-4D97-AF65-F5344CB8AC3E}">
        <p14:creationId xmlns:p14="http://schemas.microsoft.com/office/powerpoint/2010/main" val="301688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I've set the alpha (opacity) value to 40%</a:t>
            </a:r>
            <a:endParaRPr lang="en-US" dirty="0"/>
          </a:p>
        </p:txBody>
      </p:sp>
      <p:sp>
        <p:nvSpPr>
          <p:cNvPr id="4" name="Slide Number Placeholder 3"/>
          <p:cNvSpPr>
            <a:spLocks noGrp="1"/>
          </p:cNvSpPr>
          <p:nvPr>
            <p:ph type="sldNum" sz="quarter" idx="10"/>
          </p:nvPr>
        </p:nvSpPr>
        <p:spPr/>
        <p:txBody>
          <a:bodyPr/>
          <a:lstStyle/>
          <a:p>
            <a:fld id="{FB2CD750-063A-0C42-9049-8C4D5896FCAE}" type="slidenum">
              <a:rPr lang="en-US" smtClean="0"/>
              <a:t>6</a:t>
            </a:fld>
            <a:endParaRPr lang="en-US"/>
          </a:p>
        </p:txBody>
      </p:sp>
    </p:spTree>
    <p:extLst>
      <p:ext uri="{BB962C8B-B14F-4D97-AF65-F5344CB8AC3E}">
        <p14:creationId xmlns:p14="http://schemas.microsoft.com/office/powerpoint/2010/main" val="889541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I've set the alpha (opacity) value to 40%</a:t>
            </a:r>
            <a:endParaRPr lang="en-US" dirty="0"/>
          </a:p>
        </p:txBody>
      </p:sp>
      <p:sp>
        <p:nvSpPr>
          <p:cNvPr id="4" name="Slide Number Placeholder 3"/>
          <p:cNvSpPr>
            <a:spLocks noGrp="1"/>
          </p:cNvSpPr>
          <p:nvPr>
            <p:ph type="sldNum" sz="quarter" idx="10"/>
          </p:nvPr>
        </p:nvSpPr>
        <p:spPr/>
        <p:txBody>
          <a:bodyPr/>
          <a:lstStyle/>
          <a:p>
            <a:fld id="{FB2CD750-063A-0C42-9049-8C4D5896FCAE}" type="slidenum">
              <a:rPr lang="en-US" smtClean="0"/>
              <a:t>7</a:t>
            </a:fld>
            <a:endParaRPr lang="en-US"/>
          </a:p>
        </p:txBody>
      </p:sp>
    </p:spTree>
    <p:extLst>
      <p:ext uri="{BB962C8B-B14F-4D97-AF65-F5344CB8AC3E}">
        <p14:creationId xmlns:p14="http://schemas.microsoft.com/office/powerpoint/2010/main" val="552548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Read the help files to see the aesthetic options for the </a:t>
            </a:r>
            <a:r>
              <a:rPr lang="en-US" sz="1200" b="0" i="0" kern="1200" dirty="0" err="1" smtClean="0">
                <a:solidFill>
                  <a:schemeClr val="tx1"/>
                </a:solidFill>
                <a:effectLst/>
                <a:latin typeface="+mn-lt"/>
                <a:ea typeface="+mn-ea"/>
                <a:cs typeface="+mn-cs"/>
              </a:rPr>
              <a:t>geom</a:t>
            </a:r>
            <a:r>
              <a:rPr lang="en-US" sz="1200" b="0" i="0" kern="1200" dirty="0" smtClean="0">
                <a:solidFill>
                  <a:schemeClr val="tx1"/>
                </a:solidFill>
                <a:effectLst/>
                <a:latin typeface="+mn-lt"/>
                <a:ea typeface="+mn-ea"/>
                <a:cs typeface="+mn-cs"/>
              </a:rPr>
              <a:t> you’re using. They’re generally self explanatory. Aesthetics can be specified within the data function or within a geom. If they’re specified within the data function then they apply to all </a:t>
            </a:r>
            <a:r>
              <a:rPr lang="en-US" sz="1200" b="0" i="0" kern="1200" dirty="0" err="1" smtClean="0">
                <a:solidFill>
                  <a:schemeClr val="tx1"/>
                </a:solidFill>
                <a:effectLst/>
                <a:latin typeface="+mn-lt"/>
                <a:ea typeface="+mn-ea"/>
                <a:cs typeface="+mn-cs"/>
              </a:rPr>
              <a:t>geoms</a:t>
            </a:r>
            <a:r>
              <a:rPr lang="en-US" sz="1200" b="0" i="0" kern="1200" dirty="0" smtClean="0">
                <a:solidFill>
                  <a:schemeClr val="tx1"/>
                </a:solidFill>
                <a:effectLst/>
                <a:latin typeface="+mn-lt"/>
                <a:ea typeface="+mn-ea"/>
                <a:cs typeface="+mn-cs"/>
              </a:rPr>
              <a:t> you specify.</a:t>
            </a:r>
            <a:endParaRPr lang="en-US" dirty="0"/>
          </a:p>
        </p:txBody>
      </p:sp>
      <p:sp>
        <p:nvSpPr>
          <p:cNvPr id="4" name="Slide Number Placeholder 3"/>
          <p:cNvSpPr>
            <a:spLocks noGrp="1"/>
          </p:cNvSpPr>
          <p:nvPr>
            <p:ph type="sldNum" sz="quarter" idx="10"/>
          </p:nvPr>
        </p:nvSpPr>
        <p:spPr/>
        <p:txBody>
          <a:bodyPr/>
          <a:lstStyle/>
          <a:p>
            <a:fld id="{FB2CD750-063A-0C42-9049-8C4D5896FCAE}" type="slidenum">
              <a:rPr lang="en-US" smtClean="0"/>
              <a:t>10</a:t>
            </a:fld>
            <a:endParaRPr lang="en-US"/>
          </a:p>
        </p:txBody>
      </p:sp>
    </p:spTree>
    <p:extLst>
      <p:ext uri="{BB962C8B-B14F-4D97-AF65-F5344CB8AC3E}">
        <p14:creationId xmlns:p14="http://schemas.microsoft.com/office/powerpoint/2010/main" val="172156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2CD750-063A-0C42-9049-8C4D5896FCAE}" type="slidenum">
              <a:rPr lang="en-US" smtClean="0"/>
              <a:t>16</a:t>
            </a:fld>
            <a:endParaRPr lang="en-US"/>
          </a:p>
        </p:txBody>
      </p:sp>
    </p:spTree>
    <p:extLst>
      <p:ext uri="{BB962C8B-B14F-4D97-AF65-F5344CB8AC3E}">
        <p14:creationId xmlns:p14="http://schemas.microsoft.com/office/powerpoint/2010/main" val="1006272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scatterplot of beak height against wing length with a different panel for each taxon.</a:t>
            </a:r>
            <a:endParaRPr lang="en-US" dirty="0"/>
          </a:p>
        </p:txBody>
      </p:sp>
      <p:sp>
        <p:nvSpPr>
          <p:cNvPr id="4" name="Slide Number Placeholder 3"/>
          <p:cNvSpPr>
            <a:spLocks noGrp="1"/>
          </p:cNvSpPr>
          <p:nvPr>
            <p:ph type="sldNum" sz="quarter" idx="10"/>
          </p:nvPr>
        </p:nvSpPr>
        <p:spPr/>
        <p:txBody>
          <a:bodyPr/>
          <a:lstStyle/>
          <a:p>
            <a:fld id="{FB2CD750-063A-0C42-9049-8C4D5896FCAE}" type="slidenum">
              <a:rPr lang="en-US" smtClean="0"/>
              <a:t>17</a:t>
            </a:fld>
            <a:endParaRPr lang="en-US"/>
          </a:p>
        </p:txBody>
      </p:sp>
    </p:spTree>
    <p:extLst>
      <p:ext uri="{BB962C8B-B14F-4D97-AF65-F5344CB8AC3E}">
        <p14:creationId xmlns:p14="http://schemas.microsoft.com/office/powerpoint/2010/main" val="65151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Now make the plot. The final plot should have the taxa listed down the y-axis and the wing length value on the x axis. Use the </a:t>
            </a:r>
            <a:r>
              <a:rPr lang="en-US" sz="1200" b="0" i="0" kern="1200" dirty="0" err="1">
                <a:solidFill>
                  <a:schemeClr val="tx1"/>
                </a:solidFill>
                <a:effectLst/>
                <a:latin typeface="+mn-lt"/>
                <a:ea typeface="+mn-ea"/>
                <a:cs typeface="+mn-cs"/>
              </a:rPr>
              <a:t>geom</a:t>
            </a:r>
            <a:r>
              <a:rPr lang="en-US" sz="1200" b="0" i="0" kern="1200" dirty="0">
                <a:solidFill>
                  <a:schemeClr val="tx1"/>
                </a:solidFill>
                <a:effectLst/>
                <a:latin typeface="+mn-lt"/>
                <a:ea typeface="+mn-ea"/>
                <a:cs typeface="+mn-cs"/>
              </a:rPr>
              <a:t> </a:t>
            </a:r>
            <a:r>
              <a:rPr lang="en-US" dirty="0" err="1"/>
              <a:t>geom_pointrange</a:t>
            </a:r>
            <a:r>
              <a:rPr lang="en-US" dirty="0"/>
              <a:t>()</a:t>
            </a:r>
            <a:r>
              <a:rPr lang="en-US" sz="1200" b="0" i="0" kern="1200" dirty="0">
                <a:solidFill>
                  <a:schemeClr val="tx1"/>
                </a:solidFill>
                <a:effectLst/>
                <a:latin typeface="+mn-lt"/>
                <a:ea typeface="+mn-ea"/>
                <a:cs typeface="+mn-cs"/>
              </a:rPr>
              <a:t>. Because this </a:t>
            </a:r>
            <a:r>
              <a:rPr lang="en-US" sz="1200" b="0" i="0" kern="1200" dirty="0" err="1">
                <a:solidFill>
                  <a:schemeClr val="tx1"/>
                </a:solidFill>
                <a:effectLst/>
                <a:latin typeface="+mn-lt"/>
                <a:ea typeface="+mn-ea"/>
                <a:cs typeface="+mn-cs"/>
              </a:rPr>
              <a:t>geom</a:t>
            </a:r>
            <a:r>
              <a:rPr lang="en-US" sz="1200" b="0" i="0" kern="1200" dirty="0">
                <a:solidFill>
                  <a:schemeClr val="tx1"/>
                </a:solidFill>
                <a:effectLst/>
                <a:latin typeface="+mn-lt"/>
                <a:ea typeface="+mn-ea"/>
                <a:cs typeface="+mn-cs"/>
              </a:rPr>
              <a:t> only works for vertical line segments, you'll need to rotate the whole plot by adding </a:t>
            </a:r>
            <a:r>
              <a:rPr lang="en-US" dirty="0"/>
              <a:t>+ </a:t>
            </a:r>
            <a:r>
              <a:rPr lang="en-US" dirty="0" err="1"/>
              <a:t>coord_flip</a:t>
            </a:r>
            <a:r>
              <a:rPr lang="en-US" dirty="0"/>
              <a:t>()</a:t>
            </a:r>
            <a:r>
              <a:rPr lang="en-US" sz="1200" b="0" i="0" kern="1200" dirty="0">
                <a:solidFill>
                  <a:schemeClr val="tx1"/>
                </a:solidFill>
                <a:effectLst/>
                <a:latin typeface="+mn-lt"/>
                <a:ea typeface="+mn-ea"/>
                <a:cs typeface="+mn-cs"/>
              </a:rPr>
              <a:t>. So, </a:t>
            </a:r>
            <a:r>
              <a:rPr lang="en-US" dirty="0" err="1"/>
              <a:t>ymax</a:t>
            </a:r>
            <a:r>
              <a:rPr lang="en-US" sz="1200" b="0" i="0" kern="1200" dirty="0">
                <a:solidFill>
                  <a:schemeClr val="tx1"/>
                </a:solidFill>
                <a:effectLst/>
                <a:latin typeface="+mn-lt"/>
                <a:ea typeface="+mn-ea"/>
                <a:cs typeface="+mn-cs"/>
              </a:rPr>
              <a:t> and </a:t>
            </a:r>
            <a:r>
              <a:rPr lang="en-US" dirty="0" err="1"/>
              <a:t>ymin</a:t>
            </a:r>
            <a:r>
              <a:rPr lang="en-US" sz="1200" b="0" i="0" kern="1200" dirty="0">
                <a:solidFill>
                  <a:schemeClr val="tx1"/>
                </a:solidFill>
                <a:effectLst/>
                <a:latin typeface="+mn-lt"/>
                <a:ea typeface="+mn-ea"/>
                <a:cs typeface="+mn-cs"/>
              </a:rPr>
              <a:t> refer to the maximum and minimum line segment values and </a:t>
            </a:r>
            <a:r>
              <a:rPr lang="en-US" dirty="0"/>
              <a:t>x</a:t>
            </a:r>
            <a:r>
              <a:rPr lang="en-US" sz="1200" b="0" i="0" kern="1200" dirty="0">
                <a:solidFill>
                  <a:schemeClr val="tx1"/>
                </a:solidFill>
                <a:effectLst/>
                <a:latin typeface="+mn-lt"/>
                <a:ea typeface="+mn-ea"/>
                <a:cs typeface="+mn-cs"/>
              </a:rPr>
              <a:t> to the taxa, even though they will appear rotated in the end.</a:t>
            </a:r>
            <a:endParaRPr lang="en-US" dirty="0"/>
          </a:p>
        </p:txBody>
      </p:sp>
      <p:sp>
        <p:nvSpPr>
          <p:cNvPr id="4" name="Slide Number Placeholder 3"/>
          <p:cNvSpPr>
            <a:spLocks noGrp="1"/>
          </p:cNvSpPr>
          <p:nvPr>
            <p:ph type="sldNum" sz="quarter" idx="10"/>
          </p:nvPr>
        </p:nvSpPr>
        <p:spPr/>
        <p:txBody>
          <a:bodyPr/>
          <a:lstStyle/>
          <a:p>
            <a:fld id="{FB2CD750-063A-0C42-9049-8C4D5896FCAE}" type="slidenum">
              <a:rPr lang="en-US" smtClean="0"/>
              <a:t>23</a:t>
            </a:fld>
            <a:endParaRPr lang="en-US"/>
          </a:p>
        </p:txBody>
      </p:sp>
    </p:spTree>
    <p:extLst>
      <p:ext uri="{BB962C8B-B14F-4D97-AF65-F5344CB8AC3E}">
        <p14:creationId xmlns:p14="http://schemas.microsoft.com/office/powerpoint/2010/main" val="2300199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2CD750-063A-0C42-9049-8C4D5896FCAE}" type="slidenum">
              <a:rPr lang="en-US" smtClean="0"/>
              <a:t>26</a:t>
            </a:fld>
            <a:endParaRPr lang="en-US"/>
          </a:p>
        </p:txBody>
      </p:sp>
    </p:spTree>
    <p:extLst>
      <p:ext uri="{BB962C8B-B14F-4D97-AF65-F5344CB8AC3E}">
        <p14:creationId xmlns:p14="http://schemas.microsoft.com/office/powerpoint/2010/main" val="2142359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4/27/19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4/27/19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4/27/19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ran.rstudio.com/web/packages/dplyr/vignettes/introduction.html" TargetMode="External"/><Relationship Id="rId3" Type="http://schemas.openxmlformats.org/officeDocument/2006/relationships/hyperlink" Target="http://cran.r-project.org/web/packages/magrittr/vignettes/magrittr.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Graphics in </a:t>
            </a:r>
            <a:r>
              <a:rPr lang="en-US" b="1" dirty="0" smtClean="0"/>
              <a:t>R with </a:t>
            </a:r>
            <a:r>
              <a:rPr lang="en-US" b="1" dirty="0" err="1" smtClean="0"/>
              <a:t>ggplot</a:t>
            </a:r>
            <a:r>
              <a:rPr lang="en-US" b="1" dirty="0"/>
              <a:t/>
            </a:r>
            <a:br>
              <a:rPr lang="en-US" b="1" dirty="0"/>
            </a:b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Yunkang Yang</a:t>
            </a:r>
          </a:p>
          <a:p>
            <a:r>
              <a:rPr lang="en-US" dirty="0" err="1" smtClean="0"/>
              <a:t>yunkang@uw.edu</a:t>
            </a:r>
            <a:endParaRPr lang="en-US" dirty="0" smtClean="0"/>
          </a:p>
          <a:p>
            <a:r>
              <a:rPr lang="en-US" dirty="0" smtClean="0"/>
              <a:t>CSSCR</a:t>
            </a:r>
          </a:p>
          <a:p>
            <a:r>
              <a:rPr lang="en-US" dirty="0" smtClean="0"/>
              <a:t>Communication department</a:t>
            </a:r>
            <a:endParaRPr lang="en-US" dirty="0"/>
          </a:p>
        </p:txBody>
      </p:sp>
    </p:spTree>
    <p:extLst>
      <p:ext uri="{BB962C8B-B14F-4D97-AF65-F5344CB8AC3E}">
        <p14:creationId xmlns:p14="http://schemas.microsoft.com/office/powerpoint/2010/main" val="277256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Aesthetics</a:t>
            </a:r>
            <a:endParaRPr lang="en-US" dirty="0"/>
          </a:p>
        </p:txBody>
      </p:sp>
      <p:sp>
        <p:nvSpPr>
          <p:cNvPr id="3" name="Content Placeholder 2"/>
          <p:cNvSpPr>
            <a:spLocks noGrp="1"/>
          </p:cNvSpPr>
          <p:nvPr>
            <p:ph idx="1"/>
          </p:nvPr>
        </p:nvSpPr>
        <p:spPr/>
        <p:txBody>
          <a:bodyPr/>
          <a:lstStyle/>
          <a:p>
            <a:r>
              <a:rPr lang="en-US" dirty="0"/>
              <a:t>Aesthetics refer to the attributes of the data you want to display. They map the data to an attribute (such as the size or shape of a symbol) and generate an appropriate legend. Aesthetics are specified with the </a:t>
            </a:r>
            <a:r>
              <a:rPr lang="en-US" dirty="0" err="1"/>
              <a:t>aes</a:t>
            </a:r>
            <a:r>
              <a:rPr lang="en-US" dirty="0"/>
              <a:t>()</a:t>
            </a:r>
            <a:r>
              <a:rPr lang="en-US" dirty="0"/>
              <a:t> function</a:t>
            </a:r>
            <a:r>
              <a:rPr lang="en-US" dirty="0" smtClean="0"/>
              <a:t>.</a:t>
            </a:r>
          </a:p>
          <a:p>
            <a:endParaRPr lang="en-US" dirty="0" smtClean="0"/>
          </a:p>
          <a:p>
            <a:r>
              <a:rPr lang="en-US" dirty="0"/>
              <a:t>As an example, the aesthetics available for </a:t>
            </a:r>
            <a:r>
              <a:rPr lang="en-US" dirty="0" err="1"/>
              <a:t>geom_point</a:t>
            </a:r>
            <a:r>
              <a:rPr lang="en-US" dirty="0"/>
              <a:t>()</a:t>
            </a:r>
            <a:r>
              <a:rPr lang="en-US" dirty="0"/>
              <a:t> are: </a:t>
            </a:r>
            <a:r>
              <a:rPr lang="en-US" dirty="0"/>
              <a:t>x</a:t>
            </a:r>
            <a:r>
              <a:rPr lang="en-US" dirty="0"/>
              <a:t>, </a:t>
            </a:r>
            <a:r>
              <a:rPr lang="en-US" dirty="0"/>
              <a:t>y</a:t>
            </a:r>
            <a:r>
              <a:rPr lang="en-US" dirty="0"/>
              <a:t>, </a:t>
            </a:r>
            <a:r>
              <a:rPr lang="en-US" dirty="0"/>
              <a:t>alpha</a:t>
            </a:r>
            <a:r>
              <a:rPr lang="en-US" dirty="0"/>
              <a:t>, </a:t>
            </a:r>
            <a:r>
              <a:rPr lang="en-US" dirty="0" err="1"/>
              <a:t>colour</a:t>
            </a:r>
            <a:r>
              <a:rPr lang="en-US" dirty="0"/>
              <a:t>, </a:t>
            </a:r>
            <a:r>
              <a:rPr lang="en-US" dirty="0"/>
              <a:t>fill</a:t>
            </a:r>
            <a:r>
              <a:rPr lang="en-US" dirty="0"/>
              <a:t>, </a:t>
            </a:r>
            <a:r>
              <a:rPr lang="en-US" dirty="0"/>
              <a:t>shape</a:t>
            </a:r>
            <a:r>
              <a:rPr lang="en-US" dirty="0"/>
              <a:t>, and </a:t>
            </a:r>
            <a:r>
              <a:rPr lang="en-US" dirty="0"/>
              <a:t>size</a:t>
            </a:r>
            <a:r>
              <a:rPr lang="en-US" dirty="0"/>
              <a:t>.</a:t>
            </a:r>
            <a:endParaRPr lang="en-US" dirty="0"/>
          </a:p>
        </p:txBody>
      </p:sp>
    </p:spTree>
    <p:extLst>
      <p:ext uri="{BB962C8B-B14F-4D97-AF65-F5344CB8AC3E}">
        <p14:creationId xmlns:p14="http://schemas.microsoft.com/office/powerpoint/2010/main" val="796013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1" y="1030289"/>
            <a:ext cx="6814749" cy="1035578"/>
          </a:xfrm>
        </p:spPr>
        <p:txBody>
          <a:bodyPr>
            <a:normAutofit/>
          </a:bodyPr>
          <a:lstStyle/>
          <a:p>
            <a:r>
              <a:rPr lang="en-US" dirty="0"/>
              <a:t>Aesthetics</a:t>
            </a:r>
            <a:endParaRPr lang="en-US" dirty="0"/>
          </a:p>
        </p:txBody>
      </p:sp>
      <p:sp>
        <p:nvSpPr>
          <p:cNvPr id="3" name="Content Placeholder 2"/>
          <p:cNvSpPr>
            <a:spLocks noGrp="1"/>
          </p:cNvSpPr>
          <p:nvPr>
            <p:ph idx="1"/>
          </p:nvPr>
        </p:nvSpPr>
        <p:spPr>
          <a:xfrm>
            <a:off x="685801" y="2142067"/>
            <a:ext cx="6814749" cy="3649133"/>
          </a:xfrm>
        </p:spPr>
        <p:txBody>
          <a:bodyPr>
            <a:normAutofit/>
          </a:bodyPr>
          <a:lstStyle/>
          <a:p>
            <a:r>
              <a:rPr lang="en-US" dirty="0"/>
              <a:t>There is an important difference between specifying characteristics like </a:t>
            </a:r>
            <a:r>
              <a:rPr lang="en-US" dirty="0" err="1"/>
              <a:t>colour</a:t>
            </a:r>
            <a:r>
              <a:rPr lang="en-US" dirty="0"/>
              <a:t> and shape inside or outside the </a:t>
            </a:r>
            <a:r>
              <a:rPr lang="en-US" dirty="0" err="1"/>
              <a:t>aes</a:t>
            </a:r>
            <a:r>
              <a:rPr lang="en-US" dirty="0"/>
              <a:t>() function: those inside the </a:t>
            </a:r>
            <a:r>
              <a:rPr lang="en-US" dirty="0" err="1"/>
              <a:t>aes</a:t>
            </a:r>
            <a:r>
              <a:rPr lang="en-US" dirty="0"/>
              <a:t>()function are assigned the </a:t>
            </a:r>
            <a:r>
              <a:rPr lang="en-US" dirty="0" err="1"/>
              <a:t>colour</a:t>
            </a:r>
            <a:r>
              <a:rPr lang="en-US" dirty="0"/>
              <a:t> or shape automatically based on the data. If characteristics like </a:t>
            </a:r>
            <a:r>
              <a:rPr lang="en-US" dirty="0" err="1"/>
              <a:t>colour</a:t>
            </a:r>
            <a:r>
              <a:rPr lang="en-US" dirty="0"/>
              <a:t> or shape are defined outside the </a:t>
            </a:r>
            <a:r>
              <a:rPr lang="en-US" dirty="0" err="1"/>
              <a:t>aes</a:t>
            </a:r>
            <a:r>
              <a:rPr lang="en-US" dirty="0"/>
              <a:t>()function, then the characteristic is not mapped to data. Here’s an example</a:t>
            </a:r>
            <a:r>
              <a:rPr lang="en-US" dirty="0" smtClean="0"/>
              <a:t>:</a:t>
            </a:r>
          </a:p>
          <a:p>
            <a:r>
              <a:rPr lang="en-US" dirty="0" err="1"/>
              <a:t>ggplot</a:t>
            </a:r>
            <a:r>
              <a:rPr lang="en-US" dirty="0"/>
              <a:t>(mpg, </a:t>
            </a:r>
            <a:r>
              <a:rPr lang="en-US" dirty="0" err="1"/>
              <a:t>aes</a:t>
            </a:r>
            <a:r>
              <a:rPr lang="en-US" dirty="0"/>
              <a:t>(</a:t>
            </a:r>
            <a:r>
              <a:rPr lang="en-US" dirty="0" err="1"/>
              <a:t>cty</a:t>
            </a:r>
            <a:r>
              <a:rPr lang="en-US" dirty="0"/>
              <a:t>, </a:t>
            </a:r>
            <a:r>
              <a:rPr lang="en-US" dirty="0" err="1"/>
              <a:t>hwy</a:t>
            </a:r>
            <a:r>
              <a:rPr lang="en-US" dirty="0"/>
              <a:t>)) + </a:t>
            </a:r>
            <a:r>
              <a:rPr lang="en-US" dirty="0" err="1"/>
              <a:t>geom_point</a:t>
            </a:r>
            <a:r>
              <a:rPr lang="en-US" dirty="0"/>
              <a:t>(</a:t>
            </a:r>
            <a:r>
              <a:rPr lang="en-US" dirty="0" err="1"/>
              <a:t>colour</a:t>
            </a:r>
            <a:r>
              <a:rPr lang="en-US" dirty="0"/>
              <a:t> = "red")</a:t>
            </a:r>
            <a:endParaRPr lang="en-US" dirty="0"/>
          </a:p>
          <a:p>
            <a:r>
              <a:rPr lang="en-US" dirty="0" err="1"/>
              <a:t>ggplot</a:t>
            </a:r>
            <a:r>
              <a:rPr lang="en-US" dirty="0"/>
              <a:t>(mpg, </a:t>
            </a:r>
            <a:r>
              <a:rPr lang="en-US" dirty="0" err="1"/>
              <a:t>aes</a:t>
            </a:r>
            <a:r>
              <a:rPr lang="en-US" dirty="0"/>
              <a:t>(</a:t>
            </a:r>
            <a:r>
              <a:rPr lang="en-US" dirty="0" err="1"/>
              <a:t>cty</a:t>
            </a:r>
            <a:r>
              <a:rPr lang="en-US" dirty="0"/>
              <a:t>, </a:t>
            </a:r>
            <a:r>
              <a:rPr lang="en-US" dirty="0" err="1"/>
              <a:t>hwy</a:t>
            </a:r>
            <a:r>
              <a:rPr lang="en-US" dirty="0"/>
              <a:t>)) + </a:t>
            </a:r>
            <a:r>
              <a:rPr lang="en-US" dirty="0" err="1"/>
              <a:t>geom_point</a:t>
            </a:r>
            <a:r>
              <a:rPr lang="en-US" dirty="0"/>
              <a:t>(</a:t>
            </a:r>
            <a:r>
              <a:rPr lang="en-US" dirty="0" err="1"/>
              <a:t>aes</a:t>
            </a:r>
            <a:r>
              <a:rPr lang="en-US" dirty="0"/>
              <a:t>(</a:t>
            </a:r>
            <a:r>
              <a:rPr lang="en-US" dirty="0" err="1"/>
              <a:t>colour</a:t>
            </a:r>
            <a:r>
              <a:rPr lang="en-US" dirty="0"/>
              <a:t> = class</a:t>
            </a:r>
            <a:r>
              <a:rPr lang="en-US" dirty="0" smtClean="0"/>
              <a:t>))</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418" y="1106483"/>
            <a:ext cx="3445714" cy="2162185"/>
          </a:xfrm>
          <a:prstGeom prst="roundRect">
            <a:avLst>
              <a:gd name="adj" fmla="val 7306"/>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3418" y="3597492"/>
            <a:ext cx="3445714" cy="2136342"/>
          </a:xfrm>
          <a:prstGeom prst="roundRect">
            <a:avLst>
              <a:gd name="adj" fmla="val 7306"/>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25801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5909" y="808055"/>
            <a:ext cx="3979205" cy="1453363"/>
          </a:xfrm>
        </p:spPr>
        <p:txBody>
          <a:bodyPr>
            <a:normAutofit/>
          </a:bodyPr>
          <a:lstStyle/>
          <a:p>
            <a:r>
              <a:rPr lang="en-US"/>
              <a:t>Aesthetics</a:t>
            </a:r>
            <a:endParaRPr lang="en-US" dirty="0"/>
          </a:p>
        </p:txBody>
      </p:sp>
      <p:sp>
        <p:nvSpPr>
          <p:cNvPr id="3" name="Content Placeholder 2"/>
          <p:cNvSpPr>
            <a:spLocks noGrp="1"/>
          </p:cNvSpPr>
          <p:nvPr>
            <p:ph idx="1"/>
          </p:nvPr>
        </p:nvSpPr>
        <p:spPr>
          <a:xfrm>
            <a:off x="802178" y="2261420"/>
            <a:ext cx="4002936" cy="3637935"/>
          </a:xfrm>
        </p:spPr>
        <p:txBody>
          <a:bodyPr>
            <a:normAutofit/>
          </a:bodyPr>
          <a:lstStyle/>
          <a:p>
            <a:r>
              <a:rPr lang="en-US" dirty="0" err="1"/>
              <a:t>ggplot</a:t>
            </a:r>
            <a:r>
              <a:rPr lang="en-US" dirty="0"/>
              <a:t>(morph, </a:t>
            </a:r>
            <a:r>
              <a:rPr lang="en-US" dirty="0" err="1"/>
              <a:t>aes</a:t>
            </a:r>
            <a:r>
              <a:rPr lang="en-US" dirty="0"/>
              <a:t>(</a:t>
            </a:r>
            <a:r>
              <a:rPr lang="en-US" dirty="0" err="1"/>
              <a:t>wingl</a:t>
            </a:r>
            <a:r>
              <a:rPr lang="en-US" dirty="0"/>
              <a:t>, </a:t>
            </a:r>
            <a:r>
              <a:rPr lang="en-US" dirty="0" err="1"/>
              <a:t>beakh</a:t>
            </a:r>
            <a:r>
              <a:rPr lang="en-US" dirty="0"/>
              <a:t>)) + </a:t>
            </a:r>
            <a:r>
              <a:rPr lang="en-US" dirty="0" err="1"/>
              <a:t>geom_point</a:t>
            </a:r>
            <a:r>
              <a:rPr lang="en-US" dirty="0"/>
              <a:t>(</a:t>
            </a:r>
            <a:r>
              <a:rPr lang="en-US" dirty="0" err="1"/>
              <a:t>aes</a:t>
            </a:r>
            <a:r>
              <a:rPr lang="en-US" dirty="0"/>
              <a:t>(</a:t>
            </a:r>
            <a:r>
              <a:rPr lang="en-US" dirty="0" err="1"/>
              <a:t>colour</a:t>
            </a:r>
            <a:r>
              <a:rPr lang="en-US" dirty="0"/>
              <a:t> = sex), position = </a:t>
            </a:r>
            <a:r>
              <a:rPr lang="en-US" dirty="0" err="1"/>
              <a:t>position_jitter</a:t>
            </a:r>
            <a:r>
              <a:rPr lang="en-US" dirty="0"/>
              <a:t>(width = 0.3, height = 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752" y="1435393"/>
            <a:ext cx="6095593" cy="382498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13263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5909" y="808055"/>
            <a:ext cx="3979205" cy="1453363"/>
          </a:xfrm>
        </p:spPr>
        <p:txBody>
          <a:bodyPr>
            <a:normAutofit/>
          </a:bodyPr>
          <a:lstStyle/>
          <a:p>
            <a:r>
              <a:rPr lang="en-US" dirty="0" smtClean="0"/>
              <a:t>aesthetics</a:t>
            </a:r>
            <a:endParaRPr lang="en-US" dirty="0"/>
          </a:p>
        </p:txBody>
      </p:sp>
      <p:sp>
        <p:nvSpPr>
          <p:cNvPr id="3" name="Content Placeholder 2"/>
          <p:cNvSpPr>
            <a:spLocks noGrp="1"/>
          </p:cNvSpPr>
          <p:nvPr>
            <p:ph idx="1"/>
          </p:nvPr>
        </p:nvSpPr>
        <p:spPr>
          <a:xfrm>
            <a:off x="802178" y="2261420"/>
            <a:ext cx="4002936" cy="3637935"/>
          </a:xfrm>
        </p:spPr>
        <p:txBody>
          <a:bodyPr>
            <a:normAutofit/>
          </a:bodyPr>
          <a:lstStyle/>
          <a:p>
            <a:r>
              <a:rPr lang="en-US" dirty="0"/>
              <a:t>try the same scatterplot but show upper beak length (</a:t>
            </a:r>
            <a:r>
              <a:rPr lang="en-US" dirty="0" err="1"/>
              <a:t>ubeakl</a:t>
            </a:r>
            <a:r>
              <a:rPr lang="en-US" dirty="0"/>
              <a:t>) with size</a:t>
            </a:r>
          </a:p>
          <a:p>
            <a:r>
              <a:rPr lang="en-US" dirty="0" err="1" smtClean="0"/>
              <a:t>ggplot</a:t>
            </a:r>
            <a:r>
              <a:rPr lang="en-US" dirty="0" smtClean="0"/>
              <a:t>(morph</a:t>
            </a:r>
            <a:r>
              <a:rPr lang="en-US" dirty="0"/>
              <a:t>, </a:t>
            </a:r>
            <a:r>
              <a:rPr lang="en-US" dirty="0" err="1"/>
              <a:t>aes</a:t>
            </a:r>
            <a:r>
              <a:rPr lang="en-US" dirty="0"/>
              <a:t>(</a:t>
            </a:r>
            <a:r>
              <a:rPr lang="en-US" dirty="0" err="1"/>
              <a:t>wingl</a:t>
            </a:r>
            <a:r>
              <a:rPr lang="en-US" dirty="0"/>
              <a:t>, </a:t>
            </a:r>
            <a:r>
              <a:rPr lang="en-US" dirty="0" err="1"/>
              <a:t>beakh</a:t>
            </a:r>
            <a:r>
              <a:rPr lang="en-US" dirty="0"/>
              <a:t>)) + </a:t>
            </a:r>
            <a:r>
              <a:rPr lang="en-US" dirty="0" err="1"/>
              <a:t>geom_point</a:t>
            </a:r>
            <a:r>
              <a:rPr lang="en-US" dirty="0"/>
              <a:t>(</a:t>
            </a:r>
            <a:r>
              <a:rPr lang="en-US" dirty="0" err="1"/>
              <a:t>aes</a:t>
            </a:r>
            <a:r>
              <a:rPr lang="en-US" dirty="0"/>
              <a:t>(size = </a:t>
            </a:r>
            <a:r>
              <a:rPr lang="en-US" dirty="0" err="1"/>
              <a:t>ubeakl</a:t>
            </a:r>
            <a:r>
              <a:rPr lang="en-US" dirty="0"/>
              <a:t>), alpha = 0.4)</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752" y="1435393"/>
            <a:ext cx="6095593" cy="382498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41605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5909" y="808055"/>
            <a:ext cx="3979205" cy="1453363"/>
          </a:xfrm>
        </p:spPr>
        <p:txBody>
          <a:bodyPr>
            <a:normAutofit/>
          </a:bodyPr>
          <a:lstStyle/>
          <a:p>
            <a:r>
              <a:rPr lang="en-US" dirty="0"/>
              <a:t>aesthetics</a:t>
            </a:r>
          </a:p>
        </p:txBody>
      </p:sp>
      <p:sp>
        <p:nvSpPr>
          <p:cNvPr id="3" name="Content Placeholder 2"/>
          <p:cNvSpPr>
            <a:spLocks noGrp="1"/>
          </p:cNvSpPr>
          <p:nvPr>
            <p:ph idx="1"/>
          </p:nvPr>
        </p:nvSpPr>
        <p:spPr>
          <a:xfrm>
            <a:off x="802178" y="2261420"/>
            <a:ext cx="4002936" cy="3637935"/>
          </a:xfrm>
        </p:spPr>
        <p:txBody>
          <a:bodyPr>
            <a:normAutofit/>
          </a:bodyPr>
          <a:lstStyle/>
          <a:p>
            <a:r>
              <a:rPr lang="en-US" dirty="0"/>
              <a:t>try the same scatterplot but show the taxon with </a:t>
            </a:r>
            <a:r>
              <a:rPr lang="en-US" dirty="0" err="1"/>
              <a:t>colour</a:t>
            </a:r>
            <a:endParaRPr lang="en-US" dirty="0"/>
          </a:p>
          <a:p>
            <a:r>
              <a:rPr lang="en-US" dirty="0" err="1"/>
              <a:t>ggplot</a:t>
            </a:r>
            <a:r>
              <a:rPr lang="en-US" dirty="0"/>
              <a:t>(morph, </a:t>
            </a:r>
            <a:r>
              <a:rPr lang="en-US" dirty="0" err="1"/>
              <a:t>aes</a:t>
            </a:r>
            <a:r>
              <a:rPr lang="en-US" dirty="0"/>
              <a:t>(</a:t>
            </a:r>
            <a:r>
              <a:rPr lang="en-US" dirty="0" err="1"/>
              <a:t>wingl</a:t>
            </a:r>
            <a:r>
              <a:rPr lang="en-US" dirty="0"/>
              <a:t>, </a:t>
            </a:r>
            <a:r>
              <a:rPr lang="en-US" dirty="0" err="1"/>
              <a:t>beakh</a:t>
            </a:r>
            <a:r>
              <a:rPr lang="en-US" dirty="0"/>
              <a:t>)) + </a:t>
            </a:r>
            <a:r>
              <a:rPr lang="en-US" dirty="0" err="1"/>
              <a:t>geom_point</a:t>
            </a:r>
            <a:r>
              <a:rPr lang="en-US" dirty="0"/>
              <a:t>(</a:t>
            </a:r>
            <a:r>
              <a:rPr lang="en-US" dirty="0" err="1"/>
              <a:t>aes</a:t>
            </a:r>
            <a:r>
              <a:rPr lang="en-US" dirty="0"/>
              <a:t>(</a:t>
            </a:r>
            <a:r>
              <a:rPr lang="en-US" dirty="0" err="1"/>
              <a:t>colour</a:t>
            </a:r>
            <a:r>
              <a:rPr lang="en-US" dirty="0"/>
              <a:t> = taxon), position = </a:t>
            </a:r>
            <a:r>
              <a:rPr lang="en-US" dirty="0" err="1"/>
              <a:t>position_jitter</a:t>
            </a:r>
            <a:r>
              <a:rPr lang="en-US"/>
              <a:t>(width = 0.3, height = 0))</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752" y="1961137"/>
            <a:ext cx="6095593" cy="277349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77832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5909" y="808055"/>
            <a:ext cx="3979205" cy="1453363"/>
          </a:xfrm>
        </p:spPr>
        <p:txBody>
          <a:bodyPr>
            <a:normAutofit/>
          </a:bodyPr>
          <a:lstStyle/>
          <a:p>
            <a:r>
              <a:rPr lang="en-US" dirty="0"/>
              <a:t>aesthetics</a:t>
            </a:r>
          </a:p>
        </p:txBody>
      </p:sp>
      <p:sp>
        <p:nvSpPr>
          <p:cNvPr id="3" name="Content Placeholder 2"/>
          <p:cNvSpPr>
            <a:spLocks noGrp="1"/>
          </p:cNvSpPr>
          <p:nvPr>
            <p:ph idx="1"/>
          </p:nvPr>
        </p:nvSpPr>
        <p:spPr>
          <a:xfrm>
            <a:off x="802178" y="2261420"/>
            <a:ext cx="4002936" cy="3637935"/>
          </a:xfrm>
        </p:spPr>
        <p:txBody>
          <a:bodyPr>
            <a:normAutofit/>
          </a:bodyPr>
          <a:lstStyle/>
          <a:p>
            <a:r>
              <a:rPr lang="en-US" dirty="0"/>
              <a:t>try the same scatterplot but show the upper beak length with </a:t>
            </a:r>
            <a:r>
              <a:rPr lang="en-US" dirty="0" err="1"/>
              <a:t>colour</a:t>
            </a:r>
            <a:r>
              <a:rPr lang="en-US" dirty="0"/>
              <a:t> (note how </a:t>
            </a:r>
            <a:r>
              <a:rPr lang="en-US" dirty="0" err="1"/>
              <a:t>ggplot</a:t>
            </a:r>
            <a:r>
              <a:rPr lang="en-US" dirty="0"/>
              <a:t> treats </a:t>
            </a:r>
            <a:r>
              <a:rPr lang="en-US" dirty="0" err="1"/>
              <a:t>ubeakl</a:t>
            </a:r>
            <a:r>
              <a:rPr lang="en-US" dirty="0"/>
              <a:t> differently than taxon when it picks a </a:t>
            </a:r>
            <a:r>
              <a:rPr lang="en-US" dirty="0" err="1"/>
              <a:t>colour</a:t>
            </a:r>
            <a:r>
              <a:rPr lang="en-US" dirty="0"/>
              <a:t> scale)</a:t>
            </a:r>
          </a:p>
          <a:p>
            <a:r>
              <a:rPr lang="en-US" dirty="0" err="1"/>
              <a:t>ggplot</a:t>
            </a:r>
            <a:r>
              <a:rPr lang="en-US" dirty="0"/>
              <a:t>(morph, </a:t>
            </a:r>
            <a:r>
              <a:rPr lang="en-US" dirty="0" err="1"/>
              <a:t>aes</a:t>
            </a:r>
            <a:r>
              <a:rPr lang="en-US" dirty="0"/>
              <a:t>(</a:t>
            </a:r>
            <a:r>
              <a:rPr lang="en-US" dirty="0" err="1"/>
              <a:t>wingl</a:t>
            </a:r>
            <a:r>
              <a:rPr lang="en-US" dirty="0"/>
              <a:t>, </a:t>
            </a:r>
            <a:r>
              <a:rPr lang="en-US" dirty="0" err="1"/>
              <a:t>beakh</a:t>
            </a:r>
            <a:r>
              <a:rPr lang="en-US" dirty="0"/>
              <a:t>)) + </a:t>
            </a:r>
            <a:r>
              <a:rPr lang="en-US" dirty="0" err="1"/>
              <a:t>geom_point</a:t>
            </a:r>
            <a:r>
              <a:rPr lang="en-US" dirty="0"/>
              <a:t>(</a:t>
            </a:r>
            <a:r>
              <a:rPr lang="en-US" dirty="0" err="1"/>
              <a:t>aes</a:t>
            </a:r>
            <a:r>
              <a:rPr lang="en-US" dirty="0"/>
              <a:t>(</a:t>
            </a:r>
            <a:r>
              <a:rPr lang="en-US" dirty="0" err="1"/>
              <a:t>colour</a:t>
            </a:r>
            <a:r>
              <a:rPr lang="en-US" dirty="0"/>
              <a:t> = </a:t>
            </a:r>
            <a:r>
              <a:rPr lang="en-US" dirty="0" err="1"/>
              <a:t>ubeakl</a:t>
            </a:r>
            <a:r>
              <a:rPr lang="en-US" dirty="0"/>
              <a:t>), position = </a:t>
            </a:r>
            <a:r>
              <a:rPr lang="en-US" dirty="0" err="1"/>
              <a:t>position_jitter</a:t>
            </a:r>
            <a:r>
              <a:rPr lang="en-US" dirty="0"/>
              <a:t>(width = 0.3, height = 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752" y="1953518"/>
            <a:ext cx="6095593" cy="278873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13284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5909" y="808055"/>
            <a:ext cx="3979205" cy="1453363"/>
          </a:xfrm>
        </p:spPr>
        <p:txBody>
          <a:bodyPr>
            <a:normAutofit/>
          </a:bodyPr>
          <a:lstStyle/>
          <a:p>
            <a:r>
              <a:rPr lang="en-US" dirty="0"/>
              <a:t>aesthetics</a:t>
            </a:r>
          </a:p>
        </p:txBody>
      </p:sp>
      <p:sp>
        <p:nvSpPr>
          <p:cNvPr id="3" name="Content Placeholder 2"/>
          <p:cNvSpPr>
            <a:spLocks noGrp="1"/>
          </p:cNvSpPr>
          <p:nvPr>
            <p:ph idx="1"/>
          </p:nvPr>
        </p:nvSpPr>
        <p:spPr>
          <a:xfrm>
            <a:off x="802178" y="2261420"/>
            <a:ext cx="4002936" cy="3637935"/>
          </a:xfrm>
        </p:spPr>
        <p:txBody>
          <a:bodyPr>
            <a:normAutofit/>
          </a:bodyPr>
          <a:lstStyle/>
          <a:p>
            <a:pPr marL="0" indent="0" defTabSz="914400">
              <a:spcAft>
                <a:spcPts val="0"/>
              </a:spcAft>
              <a:buClrTx/>
              <a:buSzTx/>
              <a:buNone/>
              <a:defRPr/>
            </a:pPr>
            <a:r>
              <a:rPr lang="en-US" dirty="0"/>
              <a:t>try the same scatterplot but show the sex with a different shape</a:t>
            </a:r>
          </a:p>
          <a:p>
            <a:pPr marL="0" indent="0" defTabSz="914400">
              <a:spcAft>
                <a:spcPts val="0"/>
              </a:spcAft>
              <a:buClrTx/>
              <a:buSzTx/>
              <a:buNone/>
              <a:defRPr/>
            </a:pPr>
            <a:endParaRPr lang="en-US" dirty="0"/>
          </a:p>
          <a:p>
            <a:r>
              <a:rPr lang="en-US" dirty="0" err="1"/>
              <a:t>ggplot</a:t>
            </a:r>
            <a:r>
              <a:rPr lang="en-US" dirty="0"/>
              <a:t>(morph, </a:t>
            </a:r>
            <a:r>
              <a:rPr lang="en-US" dirty="0" err="1"/>
              <a:t>aes</a:t>
            </a:r>
            <a:r>
              <a:rPr lang="en-US" dirty="0"/>
              <a:t>(</a:t>
            </a:r>
            <a:r>
              <a:rPr lang="en-US" dirty="0" err="1"/>
              <a:t>wingl</a:t>
            </a:r>
            <a:r>
              <a:rPr lang="en-US" dirty="0"/>
              <a:t>, </a:t>
            </a:r>
            <a:r>
              <a:rPr lang="en-US" dirty="0" err="1"/>
              <a:t>beakh</a:t>
            </a:r>
            <a:r>
              <a:rPr lang="en-US" dirty="0"/>
              <a:t>)) + </a:t>
            </a:r>
            <a:r>
              <a:rPr lang="en-US" dirty="0" err="1"/>
              <a:t>geom_point</a:t>
            </a:r>
            <a:r>
              <a:rPr lang="en-US" dirty="0"/>
              <a:t>(</a:t>
            </a:r>
            <a:r>
              <a:rPr lang="en-US" dirty="0" err="1"/>
              <a:t>aes</a:t>
            </a:r>
            <a:r>
              <a:rPr lang="en-US" dirty="0"/>
              <a:t>(shape = sex), position = </a:t>
            </a:r>
            <a:r>
              <a:rPr lang="en-US" dirty="0" err="1"/>
              <a:t>position_jitter</a:t>
            </a:r>
            <a:r>
              <a:rPr lang="en-US" dirty="0"/>
              <a:t>(width = 0.3, height = 0))</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9752" y="1473490"/>
            <a:ext cx="6095593" cy="374878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54458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8488" y="2141538"/>
            <a:ext cx="5786049" cy="3649662"/>
          </a:xfrm>
        </p:spPr>
      </p:pic>
    </p:spTree>
    <p:extLst>
      <p:ext uri="{BB962C8B-B14F-4D97-AF65-F5344CB8AC3E}">
        <p14:creationId xmlns:p14="http://schemas.microsoft.com/office/powerpoint/2010/main" val="1729378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5909" y="808055"/>
            <a:ext cx="3979205" cy="1453363"/>
          </a:xfrm>
        </p:spPr>
        <p:txBody>
          <a:bodyPr>
            <a:normAutofit/>
          </a:bodyPr>
          <a:lstStyle/>
          <a:p>
            <a:r>
              <a:rPr lang="en-US" dirty="0"/>
              <a:t>facets</a:t>
            </a:r>
          </a:p>
        </p:txBody>
      </p:sp>
      <p:sp>
        <p:nvSpPr>
          <p:cNvPr id="3" name="Content Placeholder 2"/>
          <p:cNvSpPr>
            <a:spLocks noGrp="1"/>
          </p:cNvSpPr>
          <p:nvPr>
            <p:ph idx="1"/>
          </p:nvPr>
        </p:nvSpPr>
        <p:spPr>
          <a:xfrm>
            <a:off x="802178" y="2261420"/>
            <a:ext cx="4002936" cy="3637935"/>
          </a:xfrm>
        </p:spPr>
        <p:txBody>
          <a:bodyPr>
            <a:normAutofit/>
          </a:bodyPr>
          <a:lstStyle/>
          <a:p>
            <a:r>
              <a:rPr lang="en-US" dirty="0" err="1"/>
              <a:t>ggplot</a:t>
            </a:r>
            <a:r>
              <a:rPr lang="en-US" dirty="0"/>
              <a:t>(morph, </a:t>
            </a:r>
            <a:r>
              <a:rPr lang="en-US" dirty="0" err="1"/>
              <a:t>aes</a:t>
            </a:r>
            <a:r>
              <a:rPr lang="en-US" dirty="0"/>
              <a:t>(</a:t>
            </a:r>
            <a:r>
              <a:rPr lang="en-US" dirty="0" err="1"/>
              <a:t>wingl</a:t>
            </a:r>
            <a:r>
              <a:rPr lang="en-US" dirty="0"/>
              <a:t>, </a:t>
            </a:r>
            <a:r>
              <a:rPr lang="en-US" dirty="0" err="1"/>
              <a:t>beakh</a:t>
            </a:r>
            <a:r>
              <a:rPr lang="en-US" dirty="0"/>
              <a:t>)) + </a:t>
            </a:r>
            <a:r>
              <a:rPr lang="en-US" dirty="0" err="1"/>
              <a:t>geom_point</a:t>
            </a:r>
            <a:r>
              <a:rPr lang="en-US" dirty="0"/>
              <a:t>(alpha = 0.4) + </a:t>
            </a:r>
            <a:r>
              <a:rPr lang="en-US" dirty="0" err="1"/>
              <a:t>facet_wrap</a:t>
            </a:r>
            <a:r>
              <a:rPr lang="en-US" dirty="0"/>
              <a:t>(~taxon)</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752" y="1427773"/>
            <a:ext cx="6095593" cy="384022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51304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5909" y="808055"/>
            <a:ext cx="3979205" cy="1453363"/>
          </a:xfrm>
        </p:spPr>
        <p:txBody>
          <a:bodyPr>
            <a:normAutofit/>
          </a:bodyPr>
          <a:lstStyle/>
          <a:p>
            <a:r>
              <a:rPr lang="en-US" dirty="0"/>
              <a:t>Facets</a:t>
            </a:r>
          </a:p>
        </p:txBody>
      </p:sp>
      <p:sp>
        <p:nvSpPr>
          <p:cNvPr id="3" name="Content Placeholder 2"/>
          <p:cNvSpPr>
            <a:spLocks noGrp="1"/>
          </p:cNvSpPr>
          <p:nvPr>
            <p:ph idx="1"/>
          </p:nvPr>
        </p:nvSpPr>
        <p:spPr>
          <a:xfrm>
            <a:off x="802178" y="2261420"/>
            <a:ext cx="4002936" cy="3637935"/>
          </a:xfrm>
        </p:spPr>
        <p:txBody>
          <a:bodyPr>
            <a:normAutofit/>
          </a:bodyPr>
          <a:lstStyle/>
          <a:p>
            <a:r>
              <a:rPr lang="en-US" dirty="0"/>
              <a:t>Sometimes it's useful to let the x or y axes have different scales for each panel.</a:t>
            </a:r>
          </a:p>
          <a:p>
            <a:r>
              <a:rPr lang="en-US" dirty="0" err="1"/>
              <a:t>ggplot</a:t>
            </a:r>
            <a:r>
              <a:rPr lang="en-US" dirty="0"/>
              <a:t>(morph, </a:t>
            </a:r>
            <a:r>
              <a:rPr lang="en-US" dirty="0" err="1"/>
              <a:t>aes</a:t>
            </a:r>
            <a:r>
              <a:rPr lang="en-US" dirty="0"/>
              <a:t>(</a:t>
            </a:r>
            <a:r>
              <a:rPr lang="en-US" dirty="0" err="1"/>
              <a:t>wingl</a:t>
            </a:r>
            <a:r>
              <a:rPr lang="en-US" dirty="0"/>
              <a:t>, </a:t>
            </a:r>
            <a:r>
              <a:rPr lang="en-US" dirty="0" err="1"/>
              <a:t>beakh</a:t>
            </a:r>
            <a:r>
              <a:rPr lang="en-US" dirty="0"/>
              <a:t>)) + </a:t>
            </a:r>
            <a:r>
              <a:rPr lang="en-US" dirty="0" err="1"/>
              <a:t>geom_point</a:t>
            </a:r>
            <a:r>
              <a:rPr lang="en-US" dirty="0"/>
              <a:t>(alpha = 0.4) + </a:t>
            </a:r>
            <a:r>
              <a:rPr lang="en-US" dirty="0" err="1"/>
              <a:t>facet_wrap</a:t>
            </a:r>
            <a:r>
              <a:rPr lang="en-US"/>
              <a:t>(~taxon, scales = "free")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752" y="909647"/>
            <a:ext cx="6095593" cy="487647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53663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914400"/>
            <a:ext cx="7010400" cy="523220"/>
          </a:xfrm>
          <a:prstGeom prst="rect">
            <a:avLst/>
          </a:prstGeom>
          <a:noFill/>
        </p:spPr>
        <p:txBody>
          <a:bodyPr wrap="square" rtlCol="0">
            <a:spAutoFit/>
          </a:bodyPr>
          <a:lstStyle/>
          <a:p>
            <a:pPr algn="ctr"/>
            <a:r>
              <a:rPr lang="en-US" sz="2800" dirty="0"/>
              <a:t>Why </a:t>
            </a:r>
            <a:r>
              <a:rPr lang="en-US" sz="2800" dirty="0" err="1"/>
              <a:t>ggplot</a:t>
            </a:r>
            <a:r>
              <a:rPr lang="en-US" sz="2800" dirty="0"/>
              <a:t>?</a:t>
            </a:r>
          </a:p>
        </p:txBody>
      </p:sp>
      <p:sp>
        <p:nvSpPr>
          <p:cNvPr id="3" name="TextBox 2"/>
          <p:cNvSpPr txBox="1"/>
          <p:nvPr/>
        </p:nvSpPr>
        <p:spPr>
          <a:xfrm>
            <a:off x="2324479" y="1748970"/>
            <a:ext cx="7874598" cy="1569660"/>
          </a:xfrm>
          <a:prstGeom prst="rect">
            <a:avLst/>
          </a:prstGeom>
          <a:noFill/>
        </p:spPr>
        <p:txBody>
          <a:bodyPr wrap="square" rtlCol="0">
            <a:spAutoFit/>
          </a:bodyPr>
          <a:lstStyle/>
          <a:p>
            <a:r>
              <a:rPr lang="en-US" sz="2400" dirty="0"/>
              <a:t>B</a:t>
            </a:r>
            <a:r>
              <a:rPr lang="en-US" sz="2400" dirty="0"/>
              <a:t>ase </a:t>
            </a:r>
            <a:r>
              <a:rPr lang="en-US" sz="2400" dirty="0"/>
              <a:t>graphic functions </a:t>
            </a:r>
            <a:r>
              <a:rPr lang="en-US" sz="2400" dirty="0"/>
              <a:t>in R are</a:t>
            </a:r>
            <a:r>
              <a:rPr lang="en-US" sz="2400" dirty="0"/>
              <a:t> </a:t>
            </a:r>
            <a:r>
              <a:rPr lang="en-US" sz="2400" dirty="0"/>
              <a:t>plot()</a:t>
            </a:r>
            <a:r>
              <a:rPr lang="en-US" sz="2400" dirty="0"/>
              <a:t>, </a:t>
            </a:r>
            <a:r>
              <a:rPr lang="en-US" sz="2400" dirty="0"/>
              <a:t>points()</a:t>
            </a:r>
            <a:r>
              <a:rPr lang="en-US" sz="2400" dirty="0"/>
              <a:t>, and </a:t>
            </a:r>
            <a:r>
              <a:rPr lang="en-US" sz="2400" dirty="0"/>
              <a:t>lines()</a:t>
            </a:r>
            <a:r>
              <a:rPr lang="en-US" sz="2400" dirty="0"/>
              <a:t>. With base graphics, you have complete control over every pixel in a plot but it can take a lot of time and code to produce a plot.</a:t>
            </a:r>
            <a:endParaRPr lang="en-US" sz="2400" dirty="0"/>
          </a:p>
        </p:txBody>
      </p:sp>
      <p:sp>
        <p:nvSpPr>
          <p:cNvPr id="4" name="Rectangle 3"/>
          <p:cNvSpPr/>
          <p:nvPr/>
        </p:nvSpPr>
        <p:spPr>
          <a:xfrm>
            <a:off x="3453652" y="4690404"/>
            <a:ext cx="5616249" cy="369332"/>
          </a:xfrm>
          <a:prstGeom prst="rect">
            <a:avLst/>
          </a:prstGeom>
        </p:spPr>
        <p:txBody>
          <a:bodyPr wrap="square">
            <a:spAutoFit/>
          </a:bodyPr>
          <a:lstStyle/>
          <a:p>
            <a:r>
              <a:rPr lang="en-US" dirty="0">
                <a:latin typeface="Helvetica Neue" charset="0"/>
              </a:rPr>
              <a:t>ggplot2 is very good for rapid data exploration</a:t>
            </a:r>
            <a:endParaRPr lang="en-US" dirty="0"/>
          </a:p>
        </p:txBody>
      </p:sp>
      <p:sp>
        <p:nvSpPr>
          <p:cNvPr id="5" name="Rectangle 4"/>
          <p:cNvSpPr/>
          <p:nvPr/>
        </p:nvSpPr>
        <p:spPr>
          <a:xfrm>
            <a:off x="1965569" y="3681590"/>
            <a:ext cx="8592417" cy="369332"/>
          </a:xfrm>
          <a:prstGeom prst="rect">
            <a:avLst/>
          </a:prstGeom>
        </p:spPr>
        <p:txBody>
          <a:bodyPr wrap="none">
            <a:spAutoFit/>
          </a:bodyPr>
          <a:lstStyle/>
          <a:p>
            <a:r>
              <a:rPr lang="en-US" dirty="0">
                <a:latin typeface="Helvetica Neue" charset="0"/>
              </a:rPr>
              <a:t>Base graphics is very good for polished and fully-customized plots for publication</a:t>
            </a:r>
            <a:endParaRPr lang="en-US" dirty="0"/>
          </a:p>
        </p:txBody>
      </p:sp>
    </p:spTree>
    <p:extLst>
      <p:ext uri="{BB962C8B-B14F-4D97-AF65-F5344CB8AC3E}">
        <p14:creationId xmlns:p14="http://schemas.microsoft.com/office/powerpoint/2010/main" val="123216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1187" y="1030288"/>
            <a:ext cx="4099947" cy="1035579"/>
          </a:xfrm>
        </p:spPr>
        <p:txBody>
          <a:bodyPr>
            <a:normAutofit/>
          </a:bodyPr>
          <a:lstStyle/>
          <a:p>
            <a:pPr>
              <a:lnSpc>
                <a:spcPct val="90000"/>
              </a:lnSpc>
            </a:pPr>
            <a:r>
              <a:rPr lang="en-US" sz="3300" dirty="0"/>
              <a:t>Customization in </a:t>
            </a:r>
            <a:r>
              <a:rPr lang="en-US" sz="3300" dirty="0" err="1"/>
              <a:t>ggplots</a:t>
            </a:r>
            <a:endParaRPr lang="en-US" sz="3300" dirty="0"/>
          </a:p>
        </p:txBody>
      </p:sp>
      <p:sp>
        <p:nvSpPr>
          <p:cNvPr id="10" name="Rectangle 9">
            <a:extLst>
              <a:ext uri="{FF2B5EF4-FFF2-40B4-BE49-F238E27FC236}">
                <a16:creationId xmlns:a16="http://schemas.microsoft.com/office/drawing/2014/main" xmlns="" id="{1C04857D-B1C1-41ED-B1B4-E3D6E3C7C4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797333" y="4261157"/>
            <a:ext cx="2971800" cy="17083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361187" y="2142067"/>
            <a:ext cx="4099947" cy="3649133"/>
          </a:xfrm>
        </p:spPr>
        <p:txBody>
          <a:bodyPr>
            <a:normAutofit/>
          </a:bodyPr>
          <a:lstStyle/>
          <a:p>
            <a:r>
              <a:rPr lang="en-US" dirty="0" err="1" smtClean="0"/>
              <a:t>theme_bw</a:t>
            </a:r>
            <a:r>
              <a:rPr lang="en-US" dirty="0"/>
              <a:t>()</a:t>
            </a:r>
          </a:p>
          <a:p>
            <a:r>
              <a:rPr lang="en-US" dirty="0" err="1"/>
              <a:t>theme_grey</a:t>
            </a:r>
            <a:r>
              <a:rPr lang="en-US" dirty="0"/>
              <a:t>()</a:t>
            </a:r>
          </a:p>
        </p:txBody>
      </p:sp>
      <p:sp>
        <p:nvSpPr>
          <p:cNvPr id="12" name="Rounded Rectangle 32">
            <a:extLst>
              <a:ext uri="{FF2B5EF4-FFF2-40B4-BE49-F238E27FC236}">
                <a16:creationId xmlns:a16="http://schemas.microsoft.com/office/drawing/2014/main" xmlns="" id="{E5A9FA1E-7A9B-4CDA-91BB-87575F63E2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2585" y="639097"/>
            <a:ext cx="5433751" cy="5575438"/>
          </a:xfrm>
          <a:prstGeom prst="roundRect">
            <a:avLst>
              <a:gd name="adj" fmla="val 3449"/>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719106" y="733077"/>
            <a:ext cx="4152109" cy="2636590"/>
          </a:xfrm>
          <a:prstGeom prst="roundRect">
            <a:avLst>
              <a:gd name="adj" fmla="val 4207"/>
            </a:avLst>
          </a:prstGeom>
          <a:ln w="50800" cap="sq" cmpd="dbl">
            <a:noFill/>
            <a:miter lim="800000"/>
          </a:ln>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4291" y="3483966"/>
            <a:ext cx="4201737" cy="2636590"/>
          </a:xfrm>
          <a:prstGeom prst="roundRect">
            <a:avLst>
              <a:gd name="adj" fmla="val 4528"/>
            </a:avLst>
          </a:prstGeom>
          <a:ln w="50800" cap="sq" cmpd="dbl">
            <a:noFill/>
            <a:miter lim="800000"/>
          </a:ln>
          <a:effectLst/>
        </p:spPr>
      </p:pic>
    </p:spTree>
    <p:extLst>
      <p:ext uri="{BB962C8B-B14F-4D97-AF65-F5344CB8AC3E}">
        <p14:creationId xmlns:p14="http://schemas.microsoft.com/office/powerpoint/2010/main" val="2581346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 and line plots</a:t>
            </a:r>
            <a:endParaRPr lang="en-US" dirty="0"/>
          </a:p>
        </p:txBody>
      </p:sp>
      <p:sp>
        <p:nvSpPr>
          <p:cNvPr id="3" name="Content Placeholder 2"/>
          <p:cNvSpPr>
            <a:spLocks noGrp="1"/>
          </p:cNvSpPr>
          <p:nvPr>
            <p:ph idx="1"/>
          </p:nvPr>
        </p:nvSpPr>
        <p:spPr/>
        <p:txBody>
          <a:bodyPr/>
          <a:lstStyle/>
          <a:p>
            <a:r>
              <a:rPr lang="en-US" dirty="0"/>
              <a:t>ggplot2 can be useful for quickly making dot and line plots. For example, this is useful for coefficient plots. To illustrate how to make this style of plot, let's make a plot that shows a dot for the median and line segment for the quantiles. First, we'll calculate these values using the </a:t>
            </a:r>
            <a:r>
              <a:rPr lang="en-US" dirty="0">
                <a:hlinkClick r:id="rId2"/>
              </a:rPr>
              <a:t>dplyr package</a:t>
            </a:r>
            <a:r>
              <a:rPr lang="en-US" dirty="0"/>
              <a:t> and </a:t>
            </a:r>
            <a:r>
              <a:rPr lang="en-US" dirty="0">
                <a:hlinkClick r:id="rId3"/>
              </a:rPr>
              <a:t>data pipes</a:t>
            </a:r>
            <a:r>
              <a:rPr lang="en-US" dirty="0"/>
              <a:t>. Run the following code:</a:t>
            </a:r>
            <a:endParaRPr lang="en-US" dirty="0"/>
          </a:p>
        </p:txBody>
      </p:sp>
    </p:spTree>
    <p:extLst>
      <p:ext uri="{BB962C8B-B14F-4D97-AF65-F5344CB8AC3E}">
        <p14:creationId xmlns:p14="http://schemas.microsoft.com/office/powerpoint/2010/main" val="763799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1187" y="1030288"/>
            <a:ext cx="4099947" cy="1035579"/>
          </a:xfrm>
        </p:spPr>
        <p:txBody>
          <a:bodyPr>
            <a:normAutofit/>
          </a:bodyPr>
          <a:lstStyle/>
          <a:p>
            <a:endParaRPr lang="en-US"/>
          </a:p>
        </p:txBody>
      </p:sp>
      <p:sp>
        <p:nvSpPr>
          <p:cNvPr id="13" name="Rectangle 12">
            <a:extLst>
              <a:ext uri="{FF2B5EF4-FFF2-40B4-BE49-F238E27FC236}">
                <a16:creationId xmlns:a16="http://schemas.microsoft.com/office/drawing/2014/main" xmlns="" id="{738C413B-57E4-4FAD-AF00-1E89B42731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797333" y="4261157"/>
            <a:ext cx="2971800" cy="17083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xmlns="" id="{B4AD2176-7917-4885-BE4C-A57B9CA835EC}"/>
              </a:ext>
            </a:extLst>
          </p:cNvPr>
          <p:cNvSpPr>
            <a:spLocks noGrp="1"/>
          </p:cNvSpPr>
          <p:nvPr>
            <p:ph idx="1"/>
          </p:nvPr>
        </p:nvSpPr>
        <p:spPr>
          <a:xfrm>
            <a:off x="1361187" y="2142067"/>
            <a:ext cx="4099947" cy="3649133"/>
          </a:xfrm>
        </p:spPr>
        <p:txBody>
          <a:bodyPr>
            <a:normAutofit/>
          </a:bodyPr>
          <a:lstStyle/>
          <a:p>
            <a:endParaRPr lang="en-US"/>
          </a:p>
        </p:txBody>
      </p:sp>
      <p:sp>
        <p:nvSpPr>
          <p:cNvPr id="15" name="Rounded Rectangle 30">
            <a:extLst>
              <a:ext uri="{FF2B5EF4-FFF2-40B4-BE49-F238E27FC236}">
                <a16:creationId xmlns:a16="http://schemas.microsoft.com/office/drawing/2014/main" xmlns="" id="{96184565-6B22-40B8-AEFC-E5D103C550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08" y="626261"/>
            <a:ext cx="5433751" cy="2711655"/>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358" y="728133"/>
            <a:ext cx="3147060" cy="2497667"/>
          </a:xfrm>
          <a:prstGeom prst="roundRect">
            <a:avLst>
              <a:gd name="adj" fmla="val 5453"/>
            </a:avLst>
          </a:prstGeom>
          <a:ln w="50800" cap="sq" cmpd="dbl">
            <a:noFill/>
            <a:miter lim="800000"/>
          </a:ln>
          <a:effectLst/>
        </p:spPr>
      </p:pic>
      <p:sp>
        <p:nvSpPr>
          <p:cNvPr id="17" name="Rounded Rectangle 35">
            <a:extLst>
              <a:ext uri="{FF2B5EF4-FFF2-40B4-BE49-F238E27FC236}">
                <a16:creationId xmlns:a16="http://schemas.microsoft.com/office/drawing/2014/main" xmlns="" id="{A9B5337D-1BB2-4459-9BD6-59184E3832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08" y="3515716"/>
            <a:ext cx="5433751" cy="2711655"/>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7950" y="3617588"/>
            <a:ext cx="4945875" cy="2497667"/>
          </a:xfrm>
          <a:prstGeom prst="roundRect">
            <a:avLst>
              <a:gd name="adj" fmla="val 5453"/>
            </a:avLst>
          </a:prstGeom>
          <a:ln w="50800" cap="sq" cmpd="dbl">
            <a:noFill/>
            <a:miter lim="800000"/>
          </a:ln>
          <a:effectLst/>
        </p:spPr>
      </p:pic>
    </p:spTree>
    <p:extLst>
      <p:ext uri="{BB962C8B-B14F-4D97-AF65-F5344CB8AC3E}">
        <p14:creationId xmlns:p14="http://schemas.microsoft.com/office/powerpoint/2010/main" val="2141424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5909" y="808055"/>
            <a:ext cx="3979205" cy="1453363"/>
          </a:xfrm>
        </p:spPr>
        <p:txBody>
          <a:bodyPr>
            <a:normAutofit/>
          </a:bodyPr>
          <a:lstStyle/>
          <a:p>
            <a:r>
              <a:rPr lang="en-US" dirty="0"/>
              <a:t>Make a boxplot</a:t>
            </a:r>
          </a:p>
        </p:txBody>
      </p:sp>
      <p:sp>
        <p:nvSpPr>
          <p:cNvPr id="3" name="Content Placeholder 2"/>
          <p:cNvSpPr>
            <a:spLocks noGrp="1"/>
          </p:cNvSpPr>
          <p:nvPr>
            <p:ph idx="1"/>
          </p:nvPr>
        </p:nvSpPr>
        <p:spPr>
          <a:xfrm>
            <a:off x="802178" y="2261420"/>
            <a:ext cx="4002936" cy="3637935"/>
          </a:xfrm>
        </p:spPr>
        <p:txBody>
          <a:bodyPr>
            <a:normAutofit/>
          </a:bodyPr>
          <a:lstStyle/>
          <a:p>
            <a:r>
              <a:rPr lang="en-US" dirty="0" err="1"/>
              <a:t>ggplot</a:t>
            </a:r>
            <a:r>
              <a:rPr lang="en-US" dirty="0"/>
              <a:t>(</a:t>
            </a:r>
            <a:r>
              <a:rPr lang="en-US" dirty="0" err="1"/>
              <a:t>morph_quant</a:t>
            </a:r>
            <a:r>
              <a:rPr lang="en-US" dirty="0"/>
              <a:t>, </a:t>
            </a:r>
            <a:r>
              <a:rPr lang="en-US" dirty="0" err="1"/>
              <a:t>aes</a:t>
            </a:r>
            <a:r>
              <a:rPr lang="en-US" dirty="0"/>
              <a:t>(x = taxon, y = m, </a:t>
            </a:r>
            <a:r>
              <a:rPr lang="en-US" dirty="0" err="1"/>
              <a:t>ymin</a:t>
            </a:r>
            <a:r>
              <a:rPr lang="en-US" dirty="0"/>
              <a:t> = l, </a:t>
            </a:r>
            <a:r>
              <a:rPr lang="en-US" dirty="0" err="1"/>
              <a:t>ymax</a:t>
            </a:r>
            <a:r>
              <a:rPr lang="en-US" dirty="0"/>
              <a:t> = u)) + </a:t>
            </a:r>
            <a:r>
              <a:rPr lang="en-US" dirty="0" err="1"/>
              <a:t>geom_pointrange</a:t>
            </a:r>
            <a:r>
              <a:rPr lang="en-US" dirty="0"/>
              <a:t>() + </a:t>
            </a:r>
            <a:r>
              <a:rPr lang="en-US" dirty="0" err="1"/>
              <a:t>coord_flip</a:t>
            </a:r>
            <a:r>
              <a:rPr lang="en-US" dirty="0"/>
              <a:t>() + </a:t>
            </a:r>
            <a:r>
              <a:rPr lang="en-US" dirty="0" err="1"/>
              <a:t>ylab</a:t>
            </a:r>
            <a:r>
              <a:rPr lang="en-US" dirty="0"/>
              <a:t>("Wing length") + </a:t>
            </a:r>
            <a:r>
              <a:rPr lang="en-US" dirty="0" err="1"/>
              <a:t>xlab</a:t>
            </a:r>
            <a:r>
              <a:rPr lang="en-US"/>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9752" y="1427773"/>
            <a:ext cx="6095593" cy="384022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43140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model fit to the data</a:t>
            </a:r>
            <a:endParaRPr lang="en-US" dirty="0"/>
          </a:p>
        </p:txBody>
      </p:sp>
      <p:sp>
        <p:nvSpPr>
          <p:cNvPr id="3" name="Content Placeholder 2"/>
          <p:cNvSpPr>
            <a:spLocks noGrp="1"/>
          </p:cNvSpPr>
          <p:nvPr>
            <p:ph idx="1"/>
          </p:nvPr>
        </p:nvSpPr>
        <p:spPr/>
        <p:txBody>
          <a:bodyPr/>
          <a:lstStyle/>
          <a:p>
            <a:r>
              <a:rPr lang="en-US" dirty="0"/>
              <a:t>ggplot2 can add model fits to the data to help visualize patterns. For example, it can quickly add linear regression lines, GLMs, GAMs, and loess curves. </a:t>
            </a:r>
            <a:endParaRPr lang="en-US" dirty="0" smtClean="0"/>
          </a:p>
          <a:p>
            <a:endParaRPr lang="en-US" dirty="0"/>
          </a:p>
          <a:p>
            <a:r>
              <a:rPr lang="en-US" dirty="0" smtClean="0"/>
              <a:t>Let's </a:t>
            </a:r>
            <a:r>
              <a:rPr lang="en-US" dirty="0"/>
              <a:t>add loess curves to scatter plots of beak height and wing length with a panel (facets) for male and female. </a:t>
            </a:r>
            <a:endParaRPr lang="en-US" dirty="0"/>
          </a:p>
        </p:txBody>
      </p:sp>
    </p:spTree>
    <p:extLst>
      <p:ext uri="{BB962C8B-B14F-4D97-AF65-F5344CB8AC3E}">
        <p14:creationId xmlns:p14="http://schemas.microsoft.com/office/powerpoint/2010/main" val="1402307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5909" y="808055"/>
            <a:ext cx="3979205" cy="1453363"/>
          </a:xfrm>
        </p:spPr>
        <p:txBody>
          <a:bodyPr>
            <a:normAutofit/>
          </a:bodyPr>
          <a:lstStyle/>
          <a:p>
            <a:r>
              <a:rPr lang="en-US" dirty="0"/>
              <a:t>Adding model fit to the data</a:t>
            </a:r>
          </a:p>
        </p:txBody>
      </p:sp>
      <p:sp>
        <p:nvSpPr>
          <p:cNvPr id="3" name="Content Placeholder 2"/>
          <p:cNvSpPr>
            <a:spLocks noGrp="1"/>
          </p:cNvSpPr>
          <p:nvPr>
            <p:ph idx="1"/>
          </p:nvPr>
        </p:nvSpPr>
        <p:spPr>
          <a:xfrm>
            <a:off x="802178" y="2261420"/>
            <a:ext cx="4002936" cy="3637935"/>
          </a:xfrm>
        </p:spPr>
        <p:txBody>
          <a:bodyPr>
            <a:normAutofit/>
          </a:bodyPr>
          <a:lstStyle/>
          <a:p>
            <a:r>
              <a:rPr lang="en-US" dirty="0" err="1"/>
              <a:t>ggplot</a:t>
            </a:r>
            <a:r>
              <a:rPr lang="en-US" dirty="0"/>
              <a:t>(morph, </a:t>
            </a:r>
            <a:r>
              <a:rPr lang="en-US" dirty="0" err="1"/>
              <a:t>aes</a:t>
            </a:r>
            <a:r>
              <a:rPr lang="en-US" dirty="0"/>
              <a:t>(</a:t>
            </a:r>
            <a:r>
              <a:rPr lang="en-US" dirty="0" err="1"/>
              <a:t>wingl</a:t>
            </a:r>
            <a:r>
              <a:rPr lang="en-US" dirty="0"/>
              <a:t>, </a:t>
            </a:r>
            <a:r>
              <a:rPr lang="en-US" dirty="0" err="1"/>
              <a:t>beakh</a:t>
            </a:r>
            <a:r>
              <a:rPr lang="en-US" dirty="0"/>
              <a:t>)) + </a:t>
            </a:r>
            <a:r>
              <a:rPr lang="en-US" dirty="0" err="1"/>
              <a:t>geom_point</a:t>
            </a:r>
            <a:r>
              <a:rPr lang="en-US" dirty="0"/>
              <a:t>(alpha = 0.4) + </a:t>
            </a:r>
            <a:r>
              <a:rPr lang="en-US" dirty="0" err="1"/>
              <a:t>facet_wrap</a:t>
            </a:r>
            <a:r>
              <a:rPr lang="en-US" dirty="0"/>
              <a:t>(~sex) + </a:t>
            </a:r>
            <a:r>
              <a:rPr lang="en-US" dirty="0" err="1"/>
              <a:t>stat_smooth</a:t>
            </a:r>
            <a:r>
              <a:rPr lang="en-US" dirty="0"/>
              <a:t>(method = "loess")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752" y="1427773"/>
            <a:ext cx="6095593" cy="384022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14646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Displaying and saving ggplot2 plots</a:t>
            </a:r>
          </a:p>
        </p:txBody>
      </p:sp>
      <p:sp>
        <p:nvSpPr>
          <p:cNvPr id="3" name="Content Placeholder 2"/>
          <p:cNvSpPr>
            <a:spLocks noGrp="1"/>
          </p:cNvSpPr>
          <p:nvPr>
            <p:ph idx="1"/>
          </p:nvPr>
        </p:nvSpPr>
        <p:spPr/>
        <p:txBody>
          <a:bodyPr/>
          <a:lstStyle/>
          <a:p>
            <a:r>
              <a:rPr lang="en-US" dirty="0" smtClean="0"/>
              <a:t>There </a:t>
            </a:r>
            <a:r>
              <a:rPr lang="en-US" dirty="0"/>
              <a:t>is a convenience function </a:t>
            </a:r>
            <a:r>
              <a:rPr lang="en-US" dirty="0" err="1"/>
              <a:t>ggsave</a:t>
            </a:r>
            <a:r>
              <a:rPr lang="en-US" dirty="0"/>
              <a:t>("</a:t>
            </a:r>
            <a:r>
              <a:rPr lang="en-US" dirty="0" err="1"/>
              <a:t>filename.pdf</a:t>
            </a:r>
            <a:r>
              <a:rPr lang="en-US" dirty="0"/>
              <a:t>"), which will save the last plot to a PDF and guess at reasonable dimensions. You can, of course specify which plot to save and the dimensions of the PDF. You can also use all the same methods of saving </a:t>
            </a:r>
            <a:r>
              <a:rPr lang="en-US" dirty="0" err="1"/>
              <a:t>ggplot</a:t>
            </a:r>
            <a:r>
              <a:rPr lang="en-US" dirty="0"/>
              <a:t> plots that you can use for base graphics.</a:t>
            </a:r>
          </a:p>
          <a:p>
            <a:endParaRPr lang="en-US" dirty="0"/>
          </a:p>
        </p:txBody>
      </p:sp>
    </p:spTree>
    <p:extLst>
      <p:ext uri="{BB962C8B-B14F-4D97-AF65-F5344CB8AC3E}">
        <p14:creationId xmlns:p14="http://schemas.microsoft.com/office/powerpoint/2010/main" val="2147042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it up</a:t>
            </a:r>
            <a:endParaRPr lang="en-US" dirty="0"/>
          </a:p>
        </p:txBody>
      </p:sp>
      <p:sp>
        <p:nvSpPr>
          <p:cNvPr id="3" name="Content Placeholder 2"/>
          <p:cNvSpPr>
            <a:spLocks noGrp="1"/>
          </p:cNvSpPr>
          <p:nvPr>
            <p:ph idx="1"/>
          </p:nvPr>
        </p:nvSpPr>
        <p:spPr>
          <a:xfrm>
            <a:off x="685801" y="877712"/>
            <a:ext cx="10131425" cy="3649133"/>
          </a:xfrm>
        </p:spPr>
        <p:txBody>
          <a:bodyPr/>
          <a:lstStyle/>
          <a:p>
            <a:r>
              <a:rPr lang="en-US" dirty="0" err="1"/>
              <a:t>i</a:t>
            </a:r>
            <a:r>
              <a:rPr lang="en-US" dirty="0" err="1" smtClean="0"/>
              <a:t>nstall.packages</a:t>
            </a:r>
            <a:r>
              <a:rPr lang="en-US" dirty="0" smtClean="0"/>
              <a:t>(“ggplot2”)</a:t>
            </a:r>
          </a:p>
          <a:p>
            <a:r>
              <a:rPr lang="en-US" dirty="0" smtClean="0"/>
              <a:t>library(ggplot2) </a:t>
            </a:r>
          </a:p>
          <a:p>
            <a:r>
              <a:rPr lang="en-US" dirty="0" err="1" smtClean="0"/>
              <a:t>theme_set</a:t>
            </a:r>
            <a:r>
              <a:rPr lang="en-US" dirty="0" smtClean="0"/>
              <a:t>(</a:t>
            </a:r>
            <a:r>
              <a:rPr lang="en-US" dirty="0" err="1" smtClean="0"/>
              <a:t>theme_bw</a:t>
            </a:r>
            <a:r>
              <a:rPr lang="en-US" dirty="0" smtClean="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4456" y="3809295"/>
            <a:ext cx="7950200" cy="1435100"/>
          </a:xfrm>
          <a:prstGeom prst="rect">
            <a:avLst/>
          </a:prstGeom>
        </p:spPr>
      </p:pic>
    </p:spTree>
    <p:extLst>
      <p:ext uri="{BB962C8B-B14F-4D97-AF65-F5344CB8AC3E}">
        <p14:creationId xmlns:p14="http://schemas.microsoft.com/office/powerpoint/2010/main" val="195246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it up</a:t>
            </a:r>
            <a:endParaRPr lang="en-US" dirty="0"/>
          </a:p>
        </p:txBody>
      </p:sp>
      <p:sp>
        <p:nvSpPr>
          <p:cNvPr id="3" name="Content Placeholder 2"/>
          <p:cNvSpPr>
            <a:spLocks noGrp="1"/>
          </p:cNvSpPr>
          <p:nvPr>
            <p:ph idx="1"/>
          </p:nvPr>
        </p:nvSpPr>
        <p:spPr/>
        <p:txBody>
          <a:bodyPr/>
          <a:lstStyle/>
          <a:p>
            <a:r>
              <a:rPr lang="en-US" dirty="0"/>
              <a:t>library("ggplot2") </a:t>
            </a:r>
            <a:endParaRPr lang="en-US" dirty="0" smtClean="0"/>
          </a:p>
          <a:p>
            <a:r>
              <a:rPr lang="en-US" dirty="0" err="1" smtClean="0"/>
              <a:t>theme_set</a:t>
            </a:r>
            <a:r>
              <a:rPr lang="en-US" dirty="0" smtClean="0"/>
              <a:t>(</a:t>
            </a:r>
            <a:r>
              <a:rPr lang="en-US" dirty="0" err="1" smtClean="0"/>
              <a:t>theme_bw</a:t>
            </a:r>
            <a:r>
              <a:rPr lang="en-US" dirty="0" smtClean="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2575338"/>
            <a:ext cx="4419600" cy="2400300"/>
          </a:xfrm>
          <a:prstGeom prst="rect">
            <a:avLst/>
          </a:prstGeom>
        </p:spPr>
      </p:pic>
    </p:spTree>
    <p:extLst>
      <p:ext uri="{BB962C8B-B14F-4D97-AF65-F5344CB8AC3E}">
        <p14:creationId xmlns:p14="http://schemas.microsoft.com/office/powerpoint/2010/main" val="1746109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scatterplot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1512" y="2992989"/>
            <a:ext cx="5823928" cy="3649662"/>
          </a:xfrm>
        </p:spPr>
      </p:pic>
      <p:sp>
        <p:nvSpPr>
          <p:cNvPr id="4" name="Rectangle 3"/>
          <p:cNvSpPr/>
          <p:nvPr/>
        </p:nvSpPr>
        <p:spPr>
          <a:xfrm>
            <a:off x="801512" y="2065867"/>
            <a:ext cx="6096000" cy="646331"/>
          </a:xfrm>
          <a:prstGeom prst="rect">
            <a:avLst/>
          </a:prstGeom>
        </p:spPr>
        <p:txBody>
          <a:bodyPr>
            <a:spAutoFit/>
          </a:bodyPr>
          <a:lstStyle/>
          <a:p>
            <a:r>
              <a:rPr lang="en-US" dirty="0" err="1">
                <a:latin typeface="Monaco" charset="0"/>
              </a:rPr>
              <a:t>ggplot</a:t>
            </a:r>
            <a:r>
              <a:rPr lang="en-US" dirty="0">
                <a:latin typeface="Monaco" charset="0"/>
              </a:rPr>
              <a:t>(data = d) + </a:t>
            </a:r>
            <a:r>
              <a:rPr lang="en-US" dirty="0" err="1">
                <a:latin typeface="Monaco" charset="0"/>
              </a:rPr>
              <a:t>geom_point</a:t>
            </a:r>
            <a:r>
              <a:rPr lang="en-US" dirty="0">
                <a:latin typeface="Monaco" charset="0"/>
              </a:rPr>
              <a:t>(</a:t>
            </a:r>
            <a:r>
              <a:rPr lang="en-US" dirty="0" err="1">
                <a:latin typeface="Monaco" charset="0"/>
              </a:rPr>
              <a:t>aes</a:t>
            </a:r>
            <a:r>
              <a:rPr lang="en-US" dirty="0">
                <a:latin typeface="Monaco" charset="0"/>
              </a:rPr>
              <a:t>(x, y, </a:t>
            </a:r>
            <a:r>
              <a:rPr lang="en-US" dirty="0" err="1">
                <a:latin typeface="Monaco" charset="0"/>
              </a:rPr>
              <a:t>colour</a:t>
            </a:r>
            <a:r>
              <a:rPr lang="en-US" dirty="0">
                <a:latin typeface="Monaco" charset="0"/>
              </a:rPr>
              <a:t> = group1)) + </a:t>
            </a:r>
            <a:r>
              <a:rPr lang="en-US" dirty="0" err="1">
                <a:latin typeface="Monaco" charset="0"/>
              </a:rPr>
              <a:t>facet_grid</a:t>
            </a:r>
            <a:r>
              <a:rPr lang="en-US" dirty="0">
                <a:latin typeface="Monaco" charset="0"/>
              </a:rPr>
              <a:t>(~group2)</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4134" y="4168465"/>
            <a:ext cx="5233133" cy="1186081"/>
          </a:xfrm>
          <a:prstGeom prst="rect">
            <a:avLst/>
          </a:prstGeom>
        </p:spPr>
      </p:pic>
    </p:spTree>
    <p:extLst>
      <p:ext uri="{BB962C8B-B14F-4D97-AF65-F5344CB8AC3E}">
        <p14:creationId xmlns:p14="http://schemas.microsoft.com/office/powerpoint/2010/main" val="153515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5909" y="808055"/>
            <a:ext cx="3979205" cy="1453363"/>
          </a:xfrm>
        </p:spPr>
        <p:txBody>
          <a:bodyPr>
            <a:normAutofit/>
          </a:bodyPr>
          <a:lstStyle/>
          <a:p>
            <a:r>
              <a:rPr lang="en-US" dirty="0"/>
              <a:t>Create a scatterplot</a:t>
            </a:r>
          </a:p>
        </p:txBody>
      </p:sp>
      <p:sp>
        <p:nvSpPr>
          <p:cNvPr id="3" name="Content Placeholder 2"/>
          <p:cNvSpPr>
            <a:spLocks noGrp="1"/>
          </p:cNvSpPr>
          <p:nvPr>
            <p:ph idx="1"/>
          </p:nvPr>
        </p:nvSpPr>
        <p:spPr>
          <a:xfrm>
            <a:off x="802178" y="2261420"/>
            <a:ext cx="4002936" cy="3637935"/>
          </a:xfrm>
        </p:spPr>
        <p:txBody>
          <a:bodyPr>
            <a:normAutofit/>
          </a:bodyPr>
          <a:lstStyle/>
          <a:p>
            <a:r>
              <a:rPr lang="en-US" dirty="0" err="1"/>
              <a:t>r</a:t>
            </a:r>
            <a:r>
              <a:rPr lang="en-US" dirty="0" err="1" smtClean="0"/>
              <a:t>ead.csv</a:t>
            </a:r>
            <a:r>
              <a:rPr lang="en-US" dirty="0" smtClean="0"/>
              <a:t>(“</a:t>
            </a:r>
            <a:r>
              <a:rPr lang="en-US" dirty="0" err="1" smtClean="0"/>
              <a:t>data.csv</a:t>
            </a:r>
            <a:r>
              <a:rPr lang="en-US" dirty="0" smtClean="0"/>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480" y="2261418"/>
            <a:ext cx="5486400" cy="3263900"/>
          </a:xfrm>
          <a:prstGeom prst="rect">
            <a:avLst/>
          </a:prstGeom>
        </p:spPr>
      </p:pic>
    </p:spTree>
    <p:extLst>
      <p:ext uri="{BB962C8B-B14F-4D97-AF65-F5344CB8AC3E}">
        <p14:creationId xmlns:p14="http://schemas.microsoft.com/office/powerpoint/2010/main" val="64408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909" y="808055"/>
            <a:ext cx="3979205" cy="1453363"/>
          </a:xfrm>
        </p:spPr>
        <p:txBody>
          <a:bodyPr>
            <a:normAutofit/>
          </a:bodyPr>
          <a:lstStyle/>
          <a:p>
            <a:r>
              <a:rPr lang="en-US" dirty="0"/>
              <a:t>Create a scatterplot</a:t>
            </a:r>
          </a:p>
        </p:txBody>
      </p:sp>
      <p:sp>
        <p:nvSpPr>
          <p:cNvPr id="3" name="Content Placeholder 2"/>
          <p:cNvSpPr>
            <a:spLocks noGrp="1"/>
          </p:cNvSpPr>
          <p:nvPr>
            <p:ph idx="1"/>
          </p:nvPr>
        </p:nvSpPr>
        <p:spPr>
          <a:xfrm>
            <a:off x="802178" y="2261420"/>
            <a:ext cx="4002936" cy="3637935"/>
          </a:xfrm>
        </p:spPr>
        <p:txBody>
          <a:bodyPr>
            <a:normAutofit/>
          </a:bodyPr>
          <a:lstStyle/>
          <a:p>
            <a:r>
              <a:rPr lang="en-US" dirty="0" err="1"/>
              <a:t>r</a:t>
            </a:r>
            <a:r>
              <a:rPr lang="en-US" dirty="0" err="1" smtClean="0"/>
              <a:t>ead.csv</a:t>
            </a:r>
            <a:r>
              <a:rPr lang="en-US" dirty="0" smtClean="0"/>
              <a:t>(“</a:t>
            </a:r>
            <a:r>
              <a:rPr lang="en-US" dirty="0" err="1" smtClean="0"/>
              <a:t>data.csv</a:t>
            </a:r>
            <a:r>
              <a:rPr lang="en-US" dirty="0" smtClean="0"/>
              <a:t>”)</a:t>
            </a:r>
          </a:p>
          <a:p>
            <a:r>
              <a:rPr lang="en-US" dirty="0" err="1" smtClean="0"/>
              <a:t>ggplot</a:t>
            </a:r>
            <a:r>
              <a:rPr lang="en-US" dirty="0" smtClean="0"/>
              <a:t>(morph</a:t>
            </a:r>
            <a:r>
              <a:rPr lang="en-US" dirty="0"/>
              <a:t>, </a:t>
            </a:r>
            <a:r>
              <a:rPr lang="en-US" dirty="0" err="1"/>
              <a:t>aes</a:t>
            </a:r>
            <a:r>
              <a:rPr lang="en-US" dirty="0"/>
              <a:t>(</a:t>
            </a:r>
            <a:r>
              <a:rPr lang="en-US" dirty="0" err="1"/>
              <a:t>wingl</a:t>
            </a:r>
            <a:r>
              <a:rPr lang="en-US" dirty="0"/>
              <a:t>, </a:t>
            </a:r>
            <a:r>
              <a:rPr lang="en-US" dirty="0" err="1"/>
              <a:t>beakh</a:t>
            </a:r>
            <a:r>
              <a:rPr lang="en-US" dirty="0"/>
              <a:t>)) + </a:t>
            </a:r>
            <a:r>
              <a:rPr lang="en-US" dirty="0" err="1"/>
              <a:t>geom_point</a:t>
            </a:r>
            <a:r>
              <a:rPr lang="en-US" dirty="0"/>
              <a:t>(alpha = 0.4)</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023" y="2430230"/>
            <a:ext cx="6095593" cy="379450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5636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5909" y="808055"/>
            <a:ext cx="3979205" cy="1453363"/>
          </a:xfrm>
        </p:spPr>
        <p:txBody>
          <a:bodyPr>
            <a:normAutofit/>
          </a:bodyPr>
          <a:lstStyle/>
          <a:p>
            <a:r>
              <a:rPr lang="en-US" dirty="0"/>
              <a:t>Generate a histogram</a:t>
            </a:r>
          </a:p>
        </p:txBody>
      </p:sp>
      <p:sp>
        <p:nvSpPr>
          <p:cNvPr id="3" name="Content Placeholder 2"/>
          <p:cNvSpPr>
            <a:spLocks noGrp="1"/>
          </p:cNvSpPr>
          <p:nvPr>
            <p:ph idx="1"/>
          </p:nvPr>
        </p:nvSpPr>
        <p:spPr>
          <a:xfrm>
            <a:off x="802178" y="2261420"/>
            <a:ext cx="4002936" cy="3637935"/>
          </a:xfrm>
        </p:spPr>
        <p:txBody>
          <a:bodyPr>
            <a:normAutofit/>
          </a:bodyPr>
          <a:lstStyle/>
          <a:p>
            <a:r>
              <a:rPr lang="en-US"/>
              <a:t>ggplot</a:t>
            </a:r>
            <a:r>
              <a:rPr lang="en-US" dirty="0"/>
              <a:t>(morph, </a:t>
            </a:r>
            <a:r>
              <a:rPr lang="en-US" dirty="0" err="1"/>
              <a:t>aes</a:t>
            </a:r>
            <a:r>
              <a:rPr lang="en-US" dirty="0"/>
              <a:t>(</a:t>
            </a:r>
            <a:r>
              <a:rPr lang="en-US" dirty="0" err="1"/>
              <a:t>wingl</a:t>
            </a:r>
            <a:r>
              <a:rPr lang="en-US" dirty="0"/>
              <a:t>)) + </a:t>
            </a:r>
            <a:r>
              <a:rPr lang="en-US" dirty="0" err="1"/>
              <a:t>geom_histogram</a:t>
            </a:r>
            <a:r>
              <a:rPr lang="en-US" dirty="0"/>
              <a:t>(</a:t>
            </a:r>
            <a:r>
              <a:rPr lang="en-US" dirty="0" err="1"/>
              <a:t>binwidth</a:t>
            </a:r>
            <a:r>
              <a:rPr lang="en-US" dirty="0"/>
              <a:t>=1)</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752" y="1450631"/>
            <a:ext cx="6095593" cy="379450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30518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5909" y="808055"/>
            <a:ext cx="3979205" cy="1453363"/>
          </a:xfrm>
        </p:spPr>
        <p:txBody>
          <a:bodyPr>
            <a:normAutofit/>
          </a:bodyPr>
          <a:lstStyle/>
          <a:p>
            <a:r>
              <a:rPr lang="en-US" dirty="0" smtClean="0"/>
              <a:t>Create a Density </a:t>
            </a:r>
            <a:r>
              <a:rPr lang="en-US" dirty="0"/>
              <a:t>plot</a:t>
            </a:r>
          </a:p>
        </p:txBody>
      </p:sp>
      <p:sp>
        <p:nvSpPr>
          <p:cNvPr id="3" name="Content Placeholder 2"/>
          <p:cNvSpPr>
            <a:spLocks noGrp="1"/>
          </p:cNvSpPr>
          <p:nvPr>
            <p:ph idx="1"/>
          </p:nvPr>
        </p:nvSpPr>
        <p:spPr>
          <a:xfrm>
            <a:off x="802178" y="2261420"/>
            <a:ext cx="4002936" cy="3637935"/>
          </a:xfrm>
        </p:spPr>
        <p:txBody>
          <a:bodyPr>
            <a:normAutofit/>
          </a:bodyPr>
          <a:lstStyle/>
          <a:p>
            <a:r>
              <a:rPr lang="en-US" dirty="0" err="1"/>
              <a:t>ggplot</a:t>
            </a:r>
            <a:r>
              <a:rPr lang="en-US" dirty="0"/>
              <a:t>(morph, </a:t>
            </a:r>
            <a:r>
              <a:rPr lang="en-US" dirty="0" err="1"/>
              <a:t>aes</a:t>
            </a:r>
            <a:r>
              <a:rPr lang="en-US" dirty="0"/>
              <a:t>(</a:t>
            </a:r>
            <a:r>
              <a:rPr lang="en-US" dirty="0" err="1"/>
              <a:t>wingl</a:t>
            </a:r>
            <a:r>
              <a:rPr lang="en-US" dirty="0"/>
              <a:t>)) + </a:t>
            </a:r>
            <a:r>
              <a:rPr lang="en-US" dirty="0" err="1"/>
              <a:t>geom_density</a:t>
            </a:r>
            <a:r>
              <a:rPr lang="en-US"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752" y="1389675"/>
            <a:ext cx="6095593" cy="391641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01437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3757</TotalTime>
  <Words>714</Words>
  <Application>Microsoft Macintosh PowerPoint</Application>
  <PresentationFormat>Widescreen</PresentationFormat>
  <Paragraphs>85</Paragraphs>
  <Slides>26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Calibri Light</vt:lpstr>
      <vt:lpstr>Helvetica Neue</vt:lpstr>
      <vt:lpstr>Monaco</vt:lpstr>
      <vt:lpstr>Arial</vt:lpstr>
      <vt:lpstr>Celestial</vt:lpstr>
      <vt:lpstr>Graphics in R with ggplot </vt:lpstr>
      <vt:lpstr>PowerPoint Presentation</vt:lpstr>
      <vt:lpstr>Set it up</vt:lpstr>
      <vt:lpstr>Set it up</vt:lpstr>
      <vt:lpstr>Create a scatterplot</vt:lpstr>
      <vt:lpstr>Create a scatterplot</vt:lpstr>
      <vt:lpstr>Create a scatterplot</vt:lpstr>
      <vt:lpstr>Generate a histogram</vt:lpstr>
      <vt:lpstr>Create a Density plot</vt:lpstr>
      <vt:lpstr>Aesthetics</vt:lpstr>
      <vt:lpstr>Aesthetics</vt:lpstr>
      <vt:lpstr>Aesthetics</vt:lpstr>
      <vt:lpstr>aesthetics</vt:lpstr>
      <vt:lpstr>aesthetics</vt:lpstr>
      <vt:lpstr>aesthetics</vt:lpstr>
      <vt:lpstr>aesthetics</vt:lpstr>
      <vt:lpstr>facets</vt:lpstr>
      <vt:lpstr>facets</vt:lpstr>
      <vt:lpstr>Facets</vt:lpstr>
      <vt:lpstr>Customization in ggplots</vt:lpstr>
      <vt:lpstr>Dot and line plots</vt:lpstr>
      <vt:lpstr>PowerPoint Presentation</vt:lpstr>
      <vt:lpstr>Make a boxplot</vt:lpstr>
      <vt:lpstr>Adding model fit to the data</vt:lpstr>
      <vt:lpstr>Adding model fit to the data</vt:lpstr>
      <vt:lpstr>Displaying and saving ggplot2 plots</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Yunkang Yang</dc:creator>
  <cp:lastModifiedBy>Yunkang Yang</cp:lastModifiedBy>
  <cp:revision>12</cp:revision>
  <dcterms:created xsi:type="dcterms:W3CDTF">2019-04-27T23:45:23Z</dcterms:created>
  <dcterms:modified xsi:type="dcterms:W3CDTF">2019-04-30T14:23:06Z</dcterms:modified>
</cp:coreProperties>
</file>