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5"/>
    <p:restoredTop sz="94613"/>
  </p:normalViewPr>
  <p:slideViewPr>
    <p:cSldViewPr snapToGrid="0" snapToObjects="1">
      <p:cViewPr varScale="1">
        <p:scale>
          <a:sx n="113" d="100"/>
          <a:sy n="113" d="100"/>
        </p:scale>
        <p:origin x="216"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BD7C9-DF8D-469F-A20D-4F119F122BA9}"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ADAF25A0-9260-4366-8A9F-CFD8D9E526DB}">
      <dgm:prSet/>
      <dgm:spPr/>
      <dgm:t>
        <a:bodyPr/>
        <a:lstStyle/>
        <a:p>
          <a:r>
            <a:rPr lang="en-US"/>
            <a:t>We have a finding from the data.</a:t>
          </a:r>
        </a:p>
      </dgm:t>
    </dgm:pt>
    <dgm:pt modelId="{562F5D27-AF2B-4746-B1D5-8AB8EB14F34D}" type="parTrans" cxnId="{65E78D6E-46D9-4A7E-BE3B-828208087849}">
      <dgm:prSet/>
      <dgm:spPr/>
      <dgm:t>
        <a:bodyPr/>
        <a:lstStyle/>
        <a:p>
          <a:endParaRPr lang="en-US"/>
        </a:p>
      </dgm:t>
    </dgm:pt>
    <dgm:pt modelId="{60340C25-2E1C-456E-8B21-CDD39651FE84}" type="sibTrans" cxnId="{65E78D6E-46D9-4A7E-BE3B-828208087849}">
      <dgm:prSet/>
      <dgm:spPr/>
      <dgm:t>
        <a:bodyPr/>
        <a:lstStyle/>
        <a:p>
          <a:endParaRPr lang="en-US"/>
        </a:p>
      </dgm:t>
    </dgm:pt>
    <dgm:pt modelId="{6B9644C8-4315-494B-84AC-72B1587B2C4B}">
      <dgm:prSet/>
      <dgm:spPr/>
      <dgm:t>
        <a:bodyPr/>
        <a:lstStyle/>
        <a:p>
          <a:r>
            <a:rPr lang="en-US"/>
            <a:t>If the null hypothesis is true, it is highly unlikely that we have this finding from the data. We reject the null hypothesis.</a:t>
          </a:r>
        </a:p>
      </dgm:t>
    </dgm:pt>
    <dgm:pt modelId="{68B4F214-C930-4A9C-80B3-0EE5CD3B18A6}" type="parTrans" cxnId="{DB210960-5B12-4404-83E3-82B5A6F6DE92}">
      <dgm:prSet/>
      <dgm:spPr/>
      <dgm:t>
        <a:bodyPr/>
        <a:lstStyle/>
        <a:p>
          <a:endParaRPr lang="en-US"/>
        </a:p>
      </dgm:t>
    </dgm:pt>
    <dgm:pt modelId="{CFE9E4B4-4516-45EE-8DCC-F359C70D031C}" type="sibTrans" cxnId="{DB210960-5B12-4404-83E3-82B5A6F6DE92}">
      <dgm:prSet/>
      <dgm:spPr/>
      <dgm:t>
        <a:bodyPr/>
        <a:lstStyle/>
        <a:p>
          <a:endParaRPr lang="en-US"/>
        </a:p>
      </dgm:t>
    </dgm:pt>
    <dgm:pt modelId="{DC15349B-211C-F649-8533-C3348D52F19C}" type="pres">
      <dgm:prSet presAssocID="{655BD7C9-DF8D-469F-A20D-4F119F122BA9}" presName="linear" presStyleCnt="0">
        <dgm:presLayoutVars>
          <dgm:animLvl val="lvl"/>
          <dgm:resizeHandles val="exact"/>
        </dgm:presLayoutVars>
      </dgm:prSet>
      <dgm:spPr/>
      <dgm:t>
        <a:bodyPr/>
        <a:lstStyle/>
        <a:p>
          <a:endParaRPr lang="en-US"/>
        </a:p>
      </dgm:t>
    </dgm:pt>
    <dgm:pt modelId="{E5E5724A-6E03-5343-9639-3F589C6AF197}" type="pres">
      <dgm:prSet presAssocID="{ADAF25A0-9260-4366-8A9F-CFD8D9E526DB}" presName="parentText" presStyleLbl="node1" presStyleIdx="0" presStyleCnt="2">
        <dgm:presLayoutVars>
          <dgm:chMax val="0"/>
          <dgm:bulletEnabled val="1"/>
        </dgm:presLayoutVars>
      </dgm:prSet>
      <dgm:spPr/>
      <dgm:t>
        <a:bodyPr/>
        <a:lstStyle/>
        <a:p>
          <a:endParaRPr lang="en-US"/>
        </a:p>
      </dgm:t>
    </dgm:pt>
    <dgm:pt modelId="{E6EC1950-63D8-F543-A37C-30C9F1EFB963}" type="pres">
      <dgm:prSet presAssocID="{60340C25-2E1C-456E-8B21-CDD39651FE84}" presName="spacer" presStyleCnt="0"/>
      <dgm:spPr/>
    </dgm:pt>
    <dgm:pt modelId="{2C1472EF-DCAD-A042-8365-4663BFBEB37C}" type="pres">
      <dgm:prSet presAssocID="{6B9644C8-4315-494B-84AC-72B1587B2C4B}" presName="parentText" presStyleLbl="node1" presStyleIdx="1" presStyleCnt="2">
        <dgm:presLayoutVars>
          <dgm:chMax val="0"/>
          <dgm:bulletEnabled val="1"/>
        </dgm:presLayoutVars>
      </dgm:prSet>
      <dgm:spPr/>
      <dgm:t>
        <a:bodyPr/>
        <a:lstStyle/>
        <a:p>
          <a:endParaRPr lang="en-US"/>
        </a:p>
      </dgm:t>
    </dgm:pt>
  </dgm:ptLst>
  <dgm:cxnLst>
    <dgm:cxn modelId="{96EE0655-D845-DE4B-836C-11F63BAF3048}" type="presOf" srcId="{6B9644C8-4315-494B-84AC-72B1587B2C4B}" destId="{2C1472EF-DCAD-A042-8365-4663BFBEB37C}" srcOrd="0" destOrd="0" presId="urn:microsoft.com/office/officeart/2005/8/layout/vList2"/>
    <dgm:cxn modelId="{FECE6279-6305-F84A-B0ED-9B9492E9F54F}" type="presOf" srcId="{ADAF25A0-9260-4366-8A9F-CFD8D9E526DB}" destId="{E5E5724A-6E03-5343-9639-3F589C6AF197}" srcOrd="0" destOrd="0" presId="urn:microsoft.com/office/officeart/2005/8/layout/vList2"/>
    <dgm:cxn modelId="{DB210960-5B12-4404-83E3-82B5A6F6DE92}" srcId="{655BD7C9-DF8D-469F-A20D-4F119F122BA9}" destId="{6B9644C8-4315-494B-84AC-72B1587B2C4B}" srcOrd="1" destOrd="0" parTransId="{68B4F214-C930-4A9C-80B3-0EE5CD3B18A6}" sibTransId="{CFE9E4B4-4516-45EE-8DCC-F359C70D031C}"/>
    <dgm:cxn modelId="{0D1A7E5D-5F2F-874B-A254-5EF214C64999}" type="presOf" srcId="{655BD7C9-DF8D-469F-A20D-4F119F122BA9}" destId="{DC15349B-211C-F649-8533-C3348D52F19C}" srcOrd="0" destOrd="0" presId="urn:microsoft.com/office/officeart/2005/8/layout/vList2"/>
    <dgm:cxn modelId="{65E78D6E-46D9-4A7E-BE3B-828208087849}" srcId="{655BD7C9-DF8D-469F-A20D-4F119F122BA9}" destId="{ADAF25A0-9260-4366-8A9F-CFD8D9E526DB}" srcOrd="0" destOrd="0" parTransId="{562F5D27-AF2B-4746-B1D5-8AB8EB14F34D}" sibTransId="{60340C25-2E1C-456E-8B21-CDD39651FE84}"/>
    <dgm:cxn modelId="{F4FA144A-A40B-5346-BAD2-9B138777F70F}" type="presParOf" srcId="{DC15349B-211C-F649-8533-C3348D52F19C}" destId="{E5E5724A-6E03-5343-9639-3F589C6AF197}" srcOrd="0" destOrd="0" presId="urn:microsoft.com/office/officeart/2005/8/layout/vList2"/>
    <dgm:cxn modelId="{5E6953CF-A323-DB49-8F26-37472B564D98}" type="presParOf" srcId="{DC15349B-211C-F649-8533-C3348D52F19C}" destId="{E6EC1950-63D8-F543-A37C-30C9F1EFB963}" srcOrd="1" destOrd="0" presId="urn:microsoft.com/office/officeart/2005/8/layout/vList2"/>
    <dgm:cxn modelId="{2F9F8775-4143-2F4D-AC59-FECED961193C}" type="presParOf" srcId="{DC15349B-211C-F649-8533-C3348D52F19C}" destId="{2C1472EF-DCAD-A042-8365-4663BFBEB37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865D3A-9A48-4BA4-9E01-D276ACDCE49D}"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4B434AD7-2457-4CA2-85D5-96682EA2E836}">
      <dgm:prSet/>
      <dgm:spPr/>
      <dgm:t>
        <a:bodyPr/>
        <a:lstStyle/>
        <a:p>
          <a:r>
            <a:rPr lang="en-US"/>
            <a:t>Calculate a test statistic</a:t>
          </a:r>
        </a:p>
      </dgm:t>
    </dgm:pt>
    <dgm:pt modelId="{6F7F2E38-8FB4-44D0-93D5-B41DEEF94399}" type="parTrans" cxnId="{20D51F58-61F7-4945-BBAF-DB5650435564}">
      <dgm:prSet/>
      <dgm:spPr/>
      <dgm:t>
        <a:bodyPr/>
        <a:lstStyle/>
        <a:p>
          <a:endParaRPr lang="en-US"/>
        </a:p>
      </dgm:t>
    </dgm:pt>
    <dgm:pt modelId="{1D019846-943B-428C-BD3B-5D5E1BCBFB0A}" type="sibTrans" cxnId="{20D51F58-61F7-4945-BBAF-DB5650435564}">
      <dgm:prSet/>
      <dgm:spPr/>
      <dgm:t>
        <a:bodyPr/>
        <a:lstStyle/>
        <a:p>
          <a:endParaRPr lang="en-US"/>
        </a:p>
      </dgm:t>
    </dgm:pt>
    <dgm:pt modelId="{C7A83097-C92E-4D02-88E7-816A1A20196B}">
      <dgm:prSet/>
      <dgm:spPr/>
      <dgm:t>
        <a:bodyPr/>
        <a:lstStyle/>
        <a:p>
          <a:r>
            <a:rPr lang="en-US"/>
            <a:t>Estimate a difference or relationship using sample data</a:t>
          </a:r>
        </a:p>
      </dgm:t>
    </dgm:pt>
    <dgm:pt modelId="{E79F8930-4194-45AD-BAF1-21E68A91664D}" type="parTrans" cxnId="{B864A1F9-06AE-4115-B721-13B2CBF01898}">
      <dgm:prSet/>
      <dgm:spPr/>
      <dgm:t>
        <a:bodyPr/>
        <a:lstStyle/>
        <a:p>
          <a:endParaRPr lang="en-US"/>
        </a:p>
      </dgm:t>
    </dgm:pt>
    <dgm:pt modelId="{C402846C-1CC8-4E65-99F1-EF1E12C2DD01}" type="sibTrans" cxnId="{B864A1F9-06AE-4115-B721-13B2CBF01898}">
      <dgm:prSet/>
      <dgm:spPr/>
      <dgm:t>
        <a:bodyPr/>
        <a:lstStyle/>
        <a:p>
          <a:endParaRPr lang="en-US"/>
        </a:p>
      </dgm:t>
    </dgm:pt>
    <dgm:pt modelId="{57EC9481-82C6-4504-B18C-CE61323E5303}">
      <dgm:prSet/>
      <dgm:spPr/>
      <dgm:t>
        <a:bodyPr/>
        <a:lstStyle/>
        <a:p>
          <a:r>
            <a:rPr lang="en-US"/>
            <a:t>Compute how far the estimate is from the null (of no difference, no relationship)</a:t>
          </a:r>
        </a:p>
      </dgm:t>
    </dgm:pt>
    <dgm:pt modelId="{5E3F906D-9A5A-454A-AA6E-D47E062DCA7A}" type="parTrans" cxnId="{685E0A69-BD83-487E-B6F6-1034480836E1}">
      <dgm:prSet/>
      <dgm:spPr/>
      <dgm:t>
        <a:bodyPr/>
        <a:lstStyle/>
        <a:p>
          <a:endParaRPr lang="en-US"/>
        </a:p>
      </dgm:t>
    </dgm:pt>
    <dgm:pt modelId="{D3A0F93C-1977-4BF5-9DE7-5D738F8A2586}" type="sibTrans" cxnId="{685E0A69-BD83-487E-B6F6-1034480836E1}">
      <dgm:prSet/>
      <dgm:spPr/>
      <dgm:t>
        <a:bodyPr/>
        <a:lstStyle/>
        <a:p>
          <a:endParaRPr lang="en-US"/>
        </a:p>
      </dgm:t>
    </dgm:pt>
    <dgm:pt modelId="{5D761A80-75E2-4880-85C8-1215374AB2BC}">
      <dgm:prSet/>
      <dgm:spPr/>
      <dgm:t>
        <a:bodyPr/>
        <a:lstStyle/>
        <a:p>
          <a:r>
            <a:rPr lang="en-US"/>
            <a:t>Divide by the sampling variability (standard error)</a:t>
          </a:r>
        </a:p>
      </dgm:t>
    </dgm:pt>
    <dgm:pt modelId="{A9AD20B7-430B-465F-BCBB-D06BC224BD83}" type="parTrans" cxnId="{70DBFB55-84A1-4607-BE44-4D3D72E02B3D}">
      <dgm:prSet/>
      <dgm:spPr/>
      <dgm:t>
        <a:bodyPr/>
        <a:lstStyle/>
        <a:p>
          <a:endParaRPr lang="en-US"/>
        </a:p>
      </dgm:t>
    </dgm:pt>
    <dgm:pt modelId="{0B55DC6B-B74F-4850-8BAB-B9714A8167C1}" type="sibTrans" cxnId="{70DBFB55-84A1-4607-BE44-4D3D72E02B3D}">
      <dgm:prSet/>
      <dgm:spPr/>
      <dgm:t>
        <a:bodyPr/>
        <a:lstStyle/>
        <a:p>
          <a:endParaRPr lang="en-US"/>
        </a:p>
      </dgm:t>
    </dgm:pt>
    <dgm:pt modelId="{E8049E99-8DA2-412D-9008-C58D2D3BC0F6}">
      <dgm:prSet/>
      <dgm:spPr/>
      <dgm:t>
        <a:bodyPr/>
        <a:lstStyle/>
        <a:p>
          <a:r>
            <a:rPr lang="en-US" b="1"/>
            <a:t>Test statistic = (Estimate − Null) / SE </a:t>
          </a:r>
          <a:endParaRPr lang="en-US"/>
        </a:p>
      </dgm:t>
    </dgm:pt>
    <dgm:pt modelId="{B17C3871-A3C6-4CAE-9B25-2325D1D98AF3}" type="parTrans" cxnId="{82319E93-153D-4E22-961E-97715D088DE6}">
      <dgm:prSet/>
      <dgm:spPr/>
      <dgm:t>
        <a:bodyPr/>
        <a:lstStyle/>
        <a:p>
          <a:endParaRPr lang="en-US"/>
        </a:p>
      </dgm:t>
    </dgm:pt>
    <dgm:pt modelId="{894F6002-4DCD-459D-8017-43E7F86EF31D}" type="sibTrans" cxnId="{82319E93-153D-4E22-961E-97715D088DE6}">
      <dgm:prSet/>
      <dgm:spPr/>
      <dgm:t>
        <a:bodyPr/>
        <a:lstStyle/>
        <a:p>
          <a:endParaRPr lang="en-US"/>
        </a:p>
      </dgm:t>
    </dgm:pt>
    <dgm:pt modelId="{1BE481D9-658D-4175-891A-DFDA8A7D4DE4}">
      <dgm:prSet/>
      <dgm:spPr/>
      <dgm:t>
        <a:bodyPr/>
        <a:lstStyle/>
        <a:p>
          <a:r>
            <a:rPr lang="en-US"/>
            <a:t>Find the p-value</a:t>
          </a:r>
        </a:p>
      </dgm:t>
    </dgm:pt>
    <dgm:pt modelId="{ABFA119C-08E4-4FAA-9B39-E1B93B3601FC}" type="parTrans" cxnId="{02684127-0736-4493-A7B0-5E331F0C08E3}">
      <dgm:prSet/>
      <dgm:spPr/>
      <dgm:t>
        <a:bodyPr/>
        <a:lstStyle/>
        <a:p>
          <a:endParaRPr lang="en-US"/>
        </a:p>
      </dgm:t>
    </dgm:pt>
    <dgm:pt modelId="{298D6632-9AED-403E-98F1-FCB412E5220C}" type="sibTrans" cxnId="{02684127-0736-4493-A7B0-5E331F0C08E3}">
      <dgm:prSet/>
      <dgm:spPr/>
      <dgm:t>
        <a:bodyPr/>
        <a:lstStyle/>
        <a:p>
          <a:endParaRPr lang="en-US"/>
        </a:p>
      </dgm:t>
    </dgm:pt>
    <dgm:pt modelId="{0202025B-BCAD-4549-A3D0-7BF3A6C75549}">
      <dgm:prSet/>
      <dgm:spPr/>
      <dgm:t>
        <a:bodyPr/>
        <a:lstStyle/>
        <a:p>
          <a:r>
            <a:rPr lang="en-US"/>
            <a:t>Probability of the estimate, when the null is true</a:t>
          </a:r>
        </a:p>
      </dgm:t>
    </dgm:pt>
    <dgm:pt modelId="{5F1E1442-8364-4CBF-8F58-9B9766464EC4}" type="parTrans" cxnId="{7841FA92-A56D-4978-ABDE-989606532BD9}">
      <dgm:prSet/>
      <dgm:spPr/>
      <dgm:t>
        <a:bodyPr/>
        <a:lstStyle/>
        <a:p>
          <a:endParaRPr lang="en-US"/>
        </a:p>
      </dgm:t>
    </dgm:pt>
    <dgm:pt modelId="{4CD03DDB-102A-492C-AF58-22F4317B1B06}" type="sibTrans" cxnId="{7841FA92-A56D-4978-ABDE-989606532BD9}">
      <dgm:prSet/>
      <dgm:spPr/>
      <dgm:t>
        <a:bodyPr/>
        <a:lstStyle/>
        <a:p>
          <a:endParaRPr lang="en-US"/>
        </a:p>
      </dgm:t>
    </dgm:pt>
    <dgm:pt modelId="{0653A8BF-8E95-4F35-A402-782730009AC4}">
      <dgm:prSet/>
      <dgm:spPr/>
      <dgm:t>
        <a:bodyPr/>
        <a:lstStyle/>
        <a:p>
          <a:r>
            <a:rPr lang="en-US"/>
            <a:t>Use software or a table to find the p-value</a:t>
          </a:r>
        </a:p>
      </dgm:t>
    </dgm:pt>
    <dgm:pt modelId="{12B958FA-A327-44AD-B3D8-CF1B4B127C31}" type="parTrans" cxnId="{ABF0A418-F2E9-4922-825B-C5A71F7417C2}">
      <dgm:prSet/>
      <dgm:spPr/>
      <dgm:t>
        <a:bodyPr/>
        <a:lstStyle/>
        <a:p>
          <a:endParaRPr lang="en-US"/>
        </a:p>
      </dgm:t>
    </dgm:pt>
    <dgm:pt modelId="{5C4BCB08-CF23-4625-B9CB-90CF68C5EBF6}" type="sibTrans" cxnId="{ABF0A418-F2E9-4922-825B-C5A71F7417C2}">
      <dgm:prSet/>
      <dgm:spPr/>
      <dgm:t>
        <a:bodyPr/>
        <a:lstStyle/>
        <a:p>
          <a:endParaRPr lang="en-US"/>
        </a:p>
      </dgm:t>
    </dgm:pt>
    <dgm:pt modelId="{F1C06E68-2716-4627-BC91-EBBC80217B1F}">
      <dgm:prSet/>
      <dgm:spPr/>
      <dgm:t>
        <a:bodyPr/>
        <a:lstStyle/>
        <a:p>
          <a:r>
            <a:rPr lang="en-US"/>
            <a:t>If p-value is small enough (for example, p &lt; .05), null hypothesis can be rejected as being inconsistent with the data</a:t>
          </a:r>
        </a:p>
      </dgm:t>
    </dgm:pt>
    <dgm:pt modelId="{5216F4D8-CF2C-4685-894A-8AA678EEE457}" type="parTrans" cxnId="{A02B10BD-EF61-4982-A686-A178F1758B21}">
      <dgm:prSet/>
      <dgm:spPr/>
      <dgm:t>
        <a:bodyPr/>
        <a:lstStyle/>
        <a:p>
          <a:endParaRPr lang="en-US"/>
        </a:p>
      </dgm:t>
    </dgm:pt>
    <dgm:pt modelId="{696DE726-18E8-41CE-BBF1-2A2DBECB28C1}" type="sibTrans" cxnId="{A02B10BD-EF61-4982-A686-A178F1758B21}">
      <dgm:prSet/>
      <dgm:spPr/>
      <dgm:t>
        <a:bodyPr/>
        <a:lstStyle/>
        <a:p>
          <a:endParaRPr lang="en-US"/>
        </a:p>
      </dgm:t>
    </dgm:pt>
    <dgm:pt modelId="{82FB337F-8188-C042-97E7-882E5A710E3B}" type="pres">
      <dgm:prSet presAssocID="{84865D3A-9A48-4BA4-9E01-D276ACDCE49D}" presName="linear" presStyleCnt="0">
        <dgm:presLayoutVars>
          <dgm:animLvl val="lvl"/>
          <dgm:resizeHandles val="exact"/>
        </dgm:presLayoutVars>
      </dgm:prSet>
      <dgm:spPr/>
      <dgm:t>
        <a:bodyPr/>
        <a:lstStyle/>
        <a:p>
          <a:endParaRPr lang="en-US"/>
        </a:p>
      </dgm:t>
    </dgm:pt>
    <dgm:pt modelId="{498F0E37-7DB0-1245-A67D-011B12A52D67}" type="pres">
      <dgm:prSet presAssocID="{4B434AD7-2457-4CA2-85D5-96682EA2E836}" presName="parentText" presStyleLbl="node1" presStyleIdx="0" presStyleCnt="2">
        <dgm:presLayoutVars>
          <dgm:chMax val="0"/>
          <dgm:bulletEnabled val="1"/>
        </dgm:presLayoutVars>
      </dgm:prSet>
      <dgm:spPr/>
      <dgm:t>
        <a:bodyPr/>
        <a:lstStyle/>
        <a:p>
          <a:endParaRPr lang="en-US"/>
        </a:p>
      </dgm:t>
    </dgm:pt>
    <dgm:pt modelId="{38BC3A72-7FF0-A24C-B716-7405A9124AE4}" type="pres">
      <dgm:prSet presAssocID="{4B434AD7-2457-4CA2-85D5-96682EA2E836}" presName="childText" presStyleLbl="revTx" presStyleIdx="0" presStyleCnt="2">
        <dgm:presLayoutVars>
          <dgm:bulletEnabled val="1"/>
        </dgm:presLayoutVars>
      </dgm:prSet>
      <dgm:spPr/>
      <dgm:t>
        <a:bodyPr/>
        <a:lstStyle/>
        <a:p>
          <a:endParaRPr lang="en-US"/>
        </a:p>
      </dgm:t>
    </dgm:pt>
    <dgm:pt modelId="{53B40810-6055-564A-851B-7C74DD7F3759}" type="pres">
      <dgm:prSet presAssocID="{1BE481D9-658D-4175-891A-DFDA8A7D4DE4}" presName="parentText" presStyleLbl="node1" presStyleIdx="1" presStyleCnt="2">
        <dgm:presLayoutVars>
          <dgm:chMax val="0"/>
          <dgm:bulletEnabled val="1"/>
        </dgm:presLayoutVars>
      </dgm:prSet>
      <dgm:spPr/>
      <dgm:t>
        <a:bodyPr/>
        <a:lstStyle/>
        <a:p>
          <a:endParaRPr lang="en-US"/>
        </a:p>
      </dgm:t>
    </dgm:pt>
    <dgm:pt modelId="{8844BAE6-411D-3042-A26A-8624C8153907}" type="pres">
      <dgm:prSet presAssocID="{1BE481D9-658D-4175-891A-DFDA8A7D4DE4}" presName="childText" presStyleLbl="revTx" presStyleIdx="1" presStyleCnt="2">
        <dgm:presLayoutVars>
          <dgm:bulletEnabled val="1"/>
        </dgm:presLayoutVars>
      </dgm:prSet>
      <dgm:spPr/>
      <dgm:t>
        <a:bodyPr/>
        <a:lstStyle/>
        <a:p>
          <a:endParaRPr lang="en-US"/>
        </a:p>
      </dgm:t>
    </dgm:pt>
  </dgm:ptLst>
  <dgm:cxnLst>
    <dgm:cxn modelId="{7841FA92-A56D-4978-ABDE-989606532BD9}" srcId="{1BE481D9-658D-4175-891A-DFDA8A7D4DE4}" destId="{0202025B-BCAD-4549-A3D0-7BF3A6C75549}" srcOrd="0" destOrd="0" parTransId="{5F1E1442-8364-4CBF-8F58-9B9766464EC4}" sibTransId="{4CD03DDB-102A-492C-AF58-22F4317B1B06}"/>
    <dgm:cxn modelId="{639C49C9-20FC-1648-9A9E-764E228F4DB1}" type="presOf" srcId="{84865D3A-9A48-4BA4-9E01-D276ACDCE49D}" destId="{82FB337F-8188-C042-97E7-882E5A710E3B}" srcOrd="0" destOrd="0" presId="urn:microsoft.com/office/officeart/2005/8/layout/vList2"/>
    <dgm:cxn modelId="{02684127-0736-4493-A7B0-5E331F0C08E3}" srcId="{84865D3A-9A48-4BA4-9E01-D276ACDCE49D}" destId="{1BE481D9-658D-4175-891A-DFDA8A7D4DE4}" srcOrd="1" destOrd="0" parTransId="{ABFA119C-08E4-4FAA-9B39-E1B93B3601FC}" sibTransId="{298D6632-9AED-403E-98F1-FCB412E5220C}"/>
    <dgm:cxn modelId="{70DBFB55-84A1-4607-BE44-4D3D72E02B3D}" srcId="{4B434AD7-2457-4CA2-85D5-96682EA2E836}" destId="{5D761A80-75E2-4880-85C8-1215374AB2BC}" srcOrd="2" destOrd="0" parTransId="{A9AD20B7-430B-465F-BCBB-D06BC224BD83}" sibTransId="{0B55DC6B-B74F-4850-8BAB-B9714A8167C1}"/>
    <dgm:cxn modelId="{501C1899-501F-5E45-9D81-351F252CD9FC}" type="presOf" srcId="{5D761A80-75E2-4880-85C8-1215374AB2BC}" destId="{38BC3A72-7FF0-A24C-B716-7405A9124AE4}" srcOrd="0" destOrd="2" presId="urn:microsoft.com/office/officeart/2005/8/layout/vList2"/>
    <dgm:cxn modelId="{B864A1F9-06AE-4115-B721-13B2CBF01898}" srcId="{4B434AD7-2457-4CA2-85D5-96682EA2E836}" destId="{C7A83097-C92E-4D02-88E7-816A1A20196B}" srcOrd="0" destOrd="0" parTransId="{E79F8930-4194-45AD-BAF1-21E68A91664D}" sibTransId="{C402846C-1CC8-4E65-99F1-EF1E12C2DD01}"/>
    <dgm:cxn modelId="{ABF0A418-F2E9-4922-825B-C5A71F7417C2}" srcId="{1BE481D9-658D-4175-891A-DFDA8A7D4DE4}" destId="{0653A8BF-8E95-4F35-A402-782730009AC4}" srcOrd="1" destOrd="0" parTransId="{12B958FA-A327-44AD-B3D8-CF1B4B127C31}" sibTransId="{5C4BCB08-CF23-4625-B9CB-90CF68C5EBF6}"/>
    <dgm:cxn modelId="{685E0A69-BD83-487E-B6F6-1034480836E1}" srcId="{4B434AD7-2457-4CA2-85D5-96682EA2E836}" destId="{57EC9481-82C6-4504-B18C-CE61323E5303}" srcOrd="1" destOrd="0" parTransId="{5E3F906D-9A5A-454A-AA6E-D47E062DCA7A}" sibTransId="{D3A0F93C-1977-4BF5-9DE7-5D738F8A2586}"/>
    <dgm:cxn modelId="{670EE098-DB5F-0A4E-988D-EF1F2464188B}" type="presOf" srcId="{F1C06E68-2716-4627-BC91-EBBC80217B1F}" destId="{8844BAE6-411D-3042-A26A-8624C8153907}" srcOrd="0" destOrd="2" presId="urn:microsoft.com/office/officeart/2005/8/layout/vList2"/>
    <dgm:cxn modelId="{4339AFFA-6966-2545-A034-765DF9D517C1}" type="presOf" srcId="{57EC9481-82C6-4504-B18C-CE61323E5303}" destId="{38BC3A72-7FF0-A24C-B716-7405A9124AE4}" srcOrd="0" destOrd="1" presId="urn:microsoft.com/office/officeart/2005/8/layout/vList2"/>
    <dgm:cxn modelId="{90A87FD8-1A3A-4B42-B76D-18C0395A3F07}" type="presOf" srcId="{0653A8BF-8E95-4F35-A402-782730009AC4}" destId="{8844BAE6-411D-3042-A26A-8624C8153907}" srcOrd="0" destOrd="1" presId="urn:microsoft.com/office/officeart/2005/8/layout/vList2"/>
    <dgm:cxn modelId="{2E7B4927-DE41-9040-8967-32F1DB49CA23}" type="presOf" srcId="{E8049E99-8DA2-412D-9008-C58D2D3BC0F6}" destId="{38BC3A72-7FF0-A24C-B716-7405A9124AE4}" srcOrd="0" destOrd="3" presId="urn:microsoft.com/office/officeart/2005/8/layout/vList2"/>
    <dgm:cxn modelId="{D503405D-D08F-F144-8FC3-2E313A719C63}" type="presOf" srcId="{C7A83097-C92E-4D02-88E7-816A1A20196B}" destId="{38BC3A72-7FF0-A24C-B716-7405A9124AE4}" srcOrd="0" destOrd="0" presId="urn:microsoft.com/office/officeart/2005/8/layout/vList2"/>
    <dgm:cxn modelId="{82319E93-153D-4E22-961E-97715D088DE6}" srcId="{4B434AD7-2457-4CA2-85D5-96682EA2E836}" destId="{E8049E99-8DA2-412D-9008-C58D2D3BC0F6}" srcOrd="3" destOrd="0" parTransId="{B17C3871-A3C6-4CAE-9B25-2325D1D98AF3}" sibTransId="{894F6002-4DCD-459D-8017-43E7F86EF31D}"/>
    <dgm:cxn modelId="{20D51F58-61F7-4945-BBAF-DB5650435564}" srcId="{84865D3A-9A48-4BA4-9E01-D276ACDCE49D}" destId="{4B434AD7-2457-4CA2-85D5-96682EA2E836}" srcOrd="0" destOrd="0" parTransId="{6F7F2E38-8FB4-44D0-93D5-B41DEEF94399}" sibTransId="{1D019846-943B-428C-BD3B-5D5E1BCBFB0A}"/>
    <dgm:cxn modelId="{BD571EBD-1F46-2349-849D-CC9C9B119D40}" type="presOf" srcId="{1BE481D9-658D-4175-891A-DFDA8A7D4DE4}" destId="{53B40810-6055-564A-851B-7C74DD7F3759}" srcOrd="0" destOrd="0" presId="urn:microsoft.com/office/officeart/2005/8/layout/vList2"/>
    <dgm:cxn modelId="{A02B10BD-EF61-4982-A686-A178F1758B21}" srcId="{1BE481D9-658D-4175-891A-DFDA8A7D4DE4}" destId="{F1C06E68-2716-4627-BC91-EBBC80217B1F}" srcOrd="2" destOrd="0" parTransId="{5216F4D8-CF2C-4685-894A-8AA678EEE457}" sibTransId="{696DE726-18E8-41CE-BBF1-2A2DBECB28C1}"/>
    <dgm:cxn modelId="{2A3BF283-FDA1-4C41-B59E-EFBEEA6BC39D}" type="presOf" srcId="{4B434AD7-2457-4CA2-85D5-96682EA2E836}" destId="{498F0E37-7DB0-1245-A67D-011B12A52D67}" srcOrd="0" destOrd="0" presId="urn:microsoft.com/office/officeart/2005/8/layout/vList2"/>
    <dgm:cxn modelId="{BF2B693B-EE43-E047-9A1F-2BF1F2437AD4}" type="presOf" srcId="{0202025B-BCAD-4549-A3D0-7BF3A6C75549}" destId="{8844BAE6-411D-3042-A26A-8624C8153907}" srcOrd="0" destOrd="0" presId="urn:microsoft.com/office/officeart/2005/8/layout/vList2"/>
    <dgm:cxn modelId="{1D1F57E8-9CB2-2D4D-BDC4-A0989A0B1AD5}" type="presParOf" srcId="{82FB337F-8188-C042-97E7-882E5A710E3B}" destId="{498F0E37-7DB0-1245-A67D-011B12A52D67}" srcOrd="0" destOrd="0" presId="urn:microsoft.com/office/officeart/2005/8/layout/vList2"/>
    <dgm:cxn modelId="{B9B0ED42-1E0B-E049-8822-86C5C889546E}" type="presParOf" srcId="{82FB337F-8188-C042-97E7-882E5A710E3B}" destId="{38BC3A72-7FF0-A24C-B716-7405A9124AE4}" srcOrd="1" destOrd="0" presId="urn:microsoft.com/office/officeart/2005/8/layout/vList2"/>
    <dgm:cxn modelId="{A502FD5D-41E8-484D-ABF1-3F2D13CF2976}" type="presParOf" srcId="{82FB337F-8188-C042-97E7-882E5A710E3B}" destId="{53B40810-6055-564A-851B-7C74DD7F3759}" srcOrd="2" destOrd="0" presId="urn:microsoft.com/office/officeart/2005/8/layout/vList2"/>
    <dgm:cxn modelId="{7884CE7E-B4B5-A445-9BB6-640877F518BB}" type="presParOf" srcId="{82FB337F-8188-C042-97E7-882E5A710E3B}" destId="{8844BAE6-411D-3042-A26A-8624C815390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5724A-6E03-5343-9639-3F589C6AF197}">
      <dsp:nvSpPr>
        <dsp:cNvPr id="0" name=""/>
        <dsp:cNvSpPr/>
      </dsp:nvSpPr>
      <dsp:spPr>
        <a:xfrm>
          <a:off x="0" y="29553"/>
          <a:ext cx="4708922" cy="269758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a:t>We have a finding from the data.</a:t>
          </a:r>
        </a:p>
      </dsp:txBody>
      <dsp:txXfrm>
        <a:off x="131685" y="161238"/>
        <a:ext cx="4445552" cy="2434211"/>
      </dsp:txXfrm>
    </dsp:sp>
    <dsp:sp modelId="{2C1472EF-DCAD-A042-8365-4663BFBEB37C}">
      <dsp:nvSpPr>
        <dsp:cNvPr id="0" name=""/>
        <dsp:cNvSpPr/>
      </dsp:nvSpPr>
      <dsp:spPr>
        <a:xfrm>
          <a:off x="0" y="2816415"/>
          <a:ext cx="4708922" cy="269758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a:t>If the null hypothesis is true, it is highly unlikely that we have this finding from the data. We reject the null hypothesis.</a:t>
          </a:r>
        </a:p>
      </dsp:txBody>
      <dsp:txXfrm>
        <a:off x="131685" y="2948100"/>
        <a:ext cx="4445552" cy="2434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F0E37-7DB0-1245-A67D-011B12A52D67}">
      <dsp:nvSpPr>
        <dsp:cNvPr id="0" name=""/>
        <dsp:cNvSpPr/>
      </dsp:nvSpPr>
      <dsp:spPr>
        <a:xfrm>
          <a:off x="0" y="33906"/>
          <a:ext cx="8065294" cy="55165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Calculate a test statistic</a:t>
          </a:r>
        </a:p>
      </dsp:txBody>
      <dsp:txXfrm>
        <a:off x="26930" y="60836"/>
        <a:ext cx="8011434" cy="497795"/>
      </dsp:txXfrm>
    </dsp:sp>
    <dsp:sp modelId="{38BC3A72-7FF0-A24C-B716-7405A9124AE4}">
      <dsp:nvSpPr>
        <dsp:cNvPr id="0" name=""/>
        <dsp:cNvSpPr/>
      </dsp:nvSpPr>
      <dsp:spPr>
        <a:xfrm>
          <a:off x="0" y="585561"/>
          <a:ext cx="8065294"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7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Estimate a difference or relationship using sample data</a:t>
          </a:r>
        </a:p>
        <a:p>
          <a:pPr marL="171450" lvl="1" indent="-171450" algn="l" defTabSz="800100">
            <a:lnSpc>
              <a:spcPct val="90000"/>
            </a:lnSpc>
            <a:spcBef>
              <a:spcPct val="0"/>
            </a:spcBef>
            <a:spcAft>
              <a:spcPct val="20000"/>
            </a:spcAft>
            <a:buChar char="•"/>
          </a:pPr>
          <a:r>
            <a:rPr lang="en-US" sz="1800" kern="1200"/>
            <a:t>Compute how far the estimate is from the null (of no difference, no relationship)</a:t>
          </a:r>
        </a:p>
        <a:p>
          <a:pPr marL="171450" lvl="1" indent="-171450" algn="l" defTabSz="800100">
            <a:lnSpc>
              <a:spcPct val="90000"/>
            </a:lnSpc>
            <a:spcBef>
              <a:spcPct val="0"/>
            </a:spcBef>
            <a:spcAft>
              <a:spcPct val="20000"/>
            </a:spcAft>
            <a:buChar char="•"/>
          </a:pPr>
          <a:r>
            <a:rPr lang="en-US" sz="1800" kern="1200"/>
            <a:t>Divide by the sampling variability (standard error)</a:t>
          </a:r>
        </a:p>
        <a:p>
          <a:pPr marL="171450" lvl="1" indent="-171450" algn="l" defTabSz="800100">
            <a:lnSpc>
              <a:spcPct val="90000"/>
            </a:lnSpc>
            <a:spcBef>
              <a:spcPct val="0"/>
            </a:spcBef>
            <a:spcAft>
              <a:spcPct val="20000"/>
            </a:spcAft>
            <a:buChar char="•"/>
          </a:pPr>
          <a:r>
            <a:rPr lang="en-US" sz="1800" b="1" kern="1200"/>
            <a:t>Test statistic = (Estimate − Null) / SE </a:t>
          </a:r>
          <a:endParaRPr lang="en-US" sz="1800" kern="1200"/>
        </a:p>
      </dsp:txBody>
      <dsp:txXfrm>
        <a:off x="0" y="585561"/>
        <a:ext cx="8065294" cy="1237860"/>
      </dsp:txXfrm>
    </dsp:sp>
    <dsp:sp modelId="{53B40810-6055-564A-851B-7C74DD7F3759}">
      <dsp:nvSpPr>
        <dsp:cNvPr id="0" name=""/>
        <dsp:cNvSpPr/>
      </dsp:nvSpPr>
      <dsp:spPr>
        <a:xfrm>
          <a:off x="0" y="1823421"/>
          <a:ext cx="8065294" cy="551655"/>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Find the p-value</a:t>
          </a:r>
        </a:p>
      </dsp:txBody>
      <dsp:txXfrm>
        <a:off x="26930" y="1850351"/>
        <a:ext cx="8011434" cy="497795"/>
      </dsp:txXfrm>
    </dsp:sp>
    <dsp:sp modelId="{8844BAE6-411D-3042-A26A-8624C8153907}">
      <dsp:nvSpPr>
        <dsp:cNvPr id="0" name=""/>
        <dsp:cNvSpPr/>
      </dsp:nvSpPr>
      <dsp:spPr>
        <a:xfrm>
          <a:off x="0" y="2375077"/>
          <a:ext cx="8065294"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7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Probability of the estimate, when the null is true</a:t>
          </a:r>
        </a:p>
        <a:p>
          <a:pPr marL="171450" lvl="1" indent="-171450" algn="l" defTabSz="800100">
            <a:lnSpc>
              <a:spcPct val="90000"/>
            </a:lnSpc>
            <a:spcBef>
              <a:spcPct val="0"/>
            </a:spcBef>
            <a:spcAft>
              <a:spcPct val="20000"/>
            </a:spcAft>
            <a:buChar char="•"/>
          </a:pPr>
          <a:r>
            <a:rPr lang="en-US" sz="1800" kern="1200"/>
            <a:t>Use software or a table to find the p-value</a:t>
          </a:r>
        </a:p>
        <a:p>
          <a:pPr marL="171450" lvl="1" indent="-171450" algn="l" defTabSz="800100">
            <a:lnSpc>
              <a:spcPct val="90000"/>
            </a:lnSpc>
            <a:spcBef>
              <a:spcPct val="0"/>
            </a:spcBef>
            <a:spcAft>
              <a:spcPct val="20000"/>
            </a:spcAft>
            <a:buChar char="•"/>
          </a:pPr>
          <a:r>
            <a:rPr lang="en-US" sz="1800" kern="1200"/>
            <a:t>If p-value is small enough (for example, p &lt; .05), null hypothesis can be rejected as being inconsistent with the data</a:t>
          </a:r>
        </a:p>
      </dsp:txBody>
      <dsp:txXfrm>
        <a:off x="0" y="2375077"/>
        <a:ext cx="8065294" cy="1190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7FEA5-F43B-6249-81CB-141090689DDC}" type="datetimeFigureOut">
              <a:rPr lang="en-US" smtClean="0"/>
              <a:t>8/9/18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D0295-F903-B14E-BBF8-0E502DEBCB33}" type="slidenum">
              <a:rPr lang="en-US" smtClean="0"/>
              <a:t>‹#›</a:t>
            </a:fld>
            <a:endParaRPr lang="en-US"/>
          </a:p>
        </p:txBody>
      </p:sp>
    </p:spTree>
    <p:extLst>
      <p:ext uri="{BB962C8B-B14F-4D97-AF65-F5344CB8AC3E}">
        <p14:creationId xmlns:p14="http://schemas.microsoft.com/office/powerpoint/2010/main" val="38868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E16187-A3B5-4355-AC28-2FD2D6683321}" type="slidenum">
              <a:rPr lang="en-US" smtClean="0"/>
              <a:pPr>
                <a:defRPr/>
              </a:pPr>
              <a:t>2</a:t>
            </a:fld>
            <a:endParaRPr lang="en-US"/>
          </a:p>
        </p:txBody>
      </p:sp>
    </p:spTree>
    <p:extLst>
      <p:ext uri="{BB962C8B-B14F-4D97-AF65-F5344CB8AC3E}">
        <p14:creationId xmlns:p14="http://schemas.microsoft.com/office/powerpoint/2010/main" val="2055258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BE2C83-5423-4497-9CF5-3B2B123D3275}" type="slidenum">
              <a:rPr lang="en-US" smtClean="0"/>
              <a:pPr>
                <a:defRPr/>
              </a:pPr>
              <a:t>25</a:t>
            </a:fld>
            <a:endParaRPr lang="en-US"/>
          </a:p>
        </p:txBody>
      </p:sp>
    </p:spTree>
    <p:extLst>
      <p:ext uri="{BB962C8B-B14F-4D97-AF65-F5344CB8AC3E}">
        <p14:creationId xmlns:p14="http://schemas.microsoft.com/office/powerpoint/2010/main" val="151239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41.9%</a:t>
            </a:r>
            <a:r>
              <a:rPr lang="en-US" baseline="0" dirty="0" smtClean="0"/>
              <a:t> eat break fast in general</a:t>
            </a:r>
            <a:endParaRPr lang="en-US" dirty="0"/>
          </a:p>
        </p:txBody>
      </p:sp>
      <p:sp>
        <p:nvSpPr>
          <p:cNvPr id="4" name="Slide Number Placeholder 3"/>
          <p:cNvSpPr>
            <a:spLocks noGrp="1"/>
          </p:cNvSpPr>
          <p:nvPr>
            <p:ph type="sldNum" sz="quarter" idx="10"/>
          </p:nvPr>
        </p:nvSpPr>
        <p:spPr/>
        <p:txBody>
          <a:bodyPr/>
          <a:lstStyle/>
          <a:p>
            <a:pPr>
              <a:defRPr/>
            </a:pPr>
            <a:fld id="{77BE2C83-5423-4497-9CF5-3B2B123D3275}" type="slidenum">
              <a:rPr lang="en-US" smtClean="0"/>
              <a:pPr>
                <a:defRPr/>
              </a:pPr>
              <a:t>26</a:t>
            </a:fld>
            <a:endParaRPr lang="en-US"/>
          </a:p>
        </p:txBody>
      </p:sp>
    </p:spTree>
    <p:extLst>
      <p:ext uri="{BB962C8B-B14F-4D97-AF65-F5344CB8AC3E}">
        <p14:creationId xmlns:p14="http://schemas.microsoft.com/office/powerpoint/2010/main" val="11365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BE2C83-5423-4497-9CF5-3B2B123D3275}" type="slidenum">
              <a:rPr lang="en-US" smtClean="0"/>
              <a:pPr>
                <a:defRPr/>
              </a:pPr>
              <a:t>27</a:t>
            </a:fld>
            <a:endParaRPr lang="en-US"/>
          </a:p>
        </p:txBody>
      </p:sp>
    </p:spTree>
    <p:extLst>
      <p:ext uri="{BB962C8B-B14F-4D97-AF65-F5344CB8AC3E}">
        <p14:creationId xmlns:p14="http://schemas.microsoft.com/office/powerpoint/2010/main" val="177104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BE2C83-5423-4497-9CF5-3B2B123D3275}" type="slidenum">
              <a:rPr lang="en-US" smtClean="0"/>
              <a:pPr>
                <a:defRPr/>
              </a:pPr>
              <a:t>29</a:t>
            </a:fld>
            <a:endParaRPr lang="en-US"/>
          </a:p>
        </p:txBody>
      </p:sp>
    </p:spTree>
    <p:extLst>
      <p:ext uri="{BB962C8B-B14F-4D97-AF65-F5344CB8AC3E}">
        <p14:creationId xmlns:p14="http://schemas.microsoft.com/office/powerpoint/2010/main" val="610448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BE2C83-5423-4497-9CF5-3B2B123D3275}" type="slidenum">
              <a:rPr lang="en-US" smtClean="0"/>
              <a:pPr>
                <a:defRPr/>
              </a:pPr>
              <a:t>30</a:t>
            </a:fld>
            <a:endParaRPr lang="en-US"/>
          </a:p>
        </p:txBody>
      </p:sp>
    </p:spTree>
    <p:extLst>
      <p:ext uri="{BB962C8B-B14F-4D97-AF65-F5344CB8AC3E}">
        <p14:creationId xmlns:p14="http://schemas.microsoft.com/office/powerpoint/2010/main" val="1418297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p:cNvSpPr>
            <a:spLocks noGrp="1" noRot="1" noChangeAspect="1" noTextEdit="1"/>
          </p:cNvSpPr>
          <p:nvPr>
            <p:ph type="sldImg"/>
          </p:nvPr>
        </p:nvSpPr>
        <p:spPr bwMode="auto">
          <a:noFill/>
          <a:ln>
            <a:solidFill>
              <a:srgbClr val="000000"/>
            </a:solidFill>
            <a:miter lim="800000"/>
            <a:headEnd/>
            <a:tailEnd/>
          </a:ln>
        </p:spPr>
      </p:sp>
      <p:sp>
        <p:nvSpPr>
          <p:cNvPr id="1259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 name="灯片编号占位符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B207606-5EE0-4CF6-91D0-1661EAC1CD61}" type="slidenum">
              <a:rPr lang="en-US" sz="1200" b="0">
                <a:latin typeface="+mn-lt"/>
              </a:rPr>
              <a:pPr algn="r" fontAlgn="auto">
                <a:spcBef>
                  <a:spcPts val="0"/>
                </a:spcBef>
                <a:spcAft>
                  <a:spcPts val="0"/>
                </a:spcAft>
                <a:defRPr/>
              </a:pPr>
              <a:t>31</a:t>
            </a:fld>
            <a:endParaRPr lang="en-US" sz="1200" b="0">
              <a:latin typeface="+mn-lt"/>
            </a:endParaRPr>
          </a:p>
        </p:txBody>
      </p:sp>
    </p:spTree>
    <p:extLst>
      <p:ext uri="{BB962C8B-B14F-4D97-AF65-F5344CB8AC3E}">
        <p14:creationId xmlns:p14="http://schemas.microsoft.com/office/powerpoint/2010/main" val="127264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p:cNvSpPr>
          <p:nvPr>
            <p:ph type="sldImg"/>
          </p:nvPr>
        </p:nvSpPr>
        <p:spPr bwMode="auto">
          <a:noFill/>
          <a:ln>
            <a:solidFill>
              <a:srgbClr val="000000"/>
            </a:solidFill>
            <a:miter lim="800000"/>
            <a:headEnd/>
            <a:tailEnd/>
          </a:ln>
        </p:spPr>
      </p:sp>
      <p:sp>
        <p:nvSpPr>
          <p:cNvPr id="8806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3836E9C9-592F-4BA2-9D35-3D67783F4B7D}" type="slidenum">
              <a:rPr lang="en-US" smtClean="0"/>
              <a:pPr>
                <a:defRPr/>
              </a:pPr>
              <a:t>32</a:t>
            </a:fld>
            <a:endParaRPr lang="en-US"/>
          </a:p>
        </p:txBody>
      </p:sp>
    </p:spTree>
    <p:extLst>
      <p:ext uri="{BB962C8B-B14F-4D97-AF65-F5344CB8AC3E}">
        <p14:creationId xmlns:p14="http://schemas.microsoft.com/office/powerpoint/2010/main" val="1601891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幻灯片图像占位符 1"/>
          <p:cNvSpPr>
            <a:spLocks noGrp="1" noRot="1" noChangeAspect="1" noTextEdit="1"/>
          </p:cNvSpPr>
          <p:nvPr>
            <p:ph type="sldImg"/>
          </p:nvPr>
        </p:nvSpPr>
        <p:spPr bwMode="auto">
          <a:noFill/>
          <a:ln>
            <a:solidFill>
              <a:srgbClr val="000000"/>
            </a:solidFill>
            <a:miter lim="800000"/>
            <a:headEnd/>
            <a:tailEnd/>
          </a:ln>
        </p:spPr>
      </p:sp>
      <p:sp>
        <p:nvSpPr>
          <p:cNvPr id="1423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 name="灯片编号占位符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4C79D67-C4FC-45D3-B6EE-81322835AB76}" type="slidenum">
              <a:rPr lang="en-US" sz="1200" b="0">
                <a:latin typeface="+mn-lt"/>
              </a:rPr>
              <a:pPr algn="r" fontAlgn="auto">
                <a:spcBef>
                  <a:spcPts val="0"/>
                </a:spcBef>
                <a:spcAft>
                  <a:spcPts val="0"/>
                </a:spcAft>
                <a:defRPr/>
              </a:pPr>
              <a:t>33</a:t>
            </a:fld>
            <a:endParaRPr lang="en-US" sz="1200" b="0">
              <a:latin typeface="+mn-lt"/>
            </a:endParaRPr>
          </a:p>
        </p:txBody>
      </p:sp>
    </p:spTree>
    <p:extLst>
      <p:ext uri="{BB962C8B-B14F-4D97-AF65-F5344CB8AC3E}">
        <p14:creationId xmlns:p14="http://schemas.microsoft.com/office/powerpoint/2010/main" val="22750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40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4" name="灯片编号占位符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86649E3-7327-41D0-A23E-0EC6089A6817}" type="slidenum">
              <a:rPr lang="en-US" sz="1200" b="0">
                <a:latin typeface="+mn-lt"/>
              </a:rPr>
              <a:pPr algn="r" fontAlgn="auto">
                <a:spcBef>
                  <a:spcPts val="0"/>
                </a:spcBef>
                <a:spcAft>
                  <a:spcPts val="0"/>
                </a:spcAft>
                <a:defRPr/>
              </a:pPr>
              <a:t>34</a:t>
            </a:fld>
            <a:endParaRPr lang="en-US" sz="1200" b="0">
              <a:latin typeface="+mn-lt"/>
            </a:endParaRPr>
          </a:p>
        </p:txBody>
      </p:sp>
    </p:spTree>
    <p:extLst>
      <p:ext uri="{BB962C8B-B14F-4D97-AF65-F5344CB8AC3E}">
        <p14:creationId xmlns:p14="http://schemas.microsoft.com/office/powerpoint/2010/main" val="185301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A significance test relies on the logic of falsification—gathering evidence for the existence of something by demonstrating what it is </a:t>
            </a:r>
            <a:r>
              <a:rPr lang="en-US" sz="1200" b="0" i="1"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 An analogy of guessing what’s inside a gift box helps demonstrate that we actually use this style of reasoning in everyday life.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Imagine that you get a nicely wrapped gift in a box from a friend. You’re told not to open the box, but of course you can’t help trying to guess what’s inside. Say you have several guesses (hypotheses) about what’s inside the box: a bicycle, a book, or a box of fancy marshmallows (your friend has funny tastes). Just by observing the size of the box, however, you rule out the bicycle hypothesis—it’s just too small, even if the bike were disassembled. So it’s </a:t>
            </a:r>
            <a:r>
              <a:rPr lang="en-US" sz="1200" b="0" i="1"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a bike. But it could still be a book or a box of marshmallows. Then you pick it up and realize it’s much too lightweight to be a book. So you conclude it’s </a:t>
            </a:r>
            <a:r>
              <a:rPr lang="en-US" sz="1200" b="0" i="1"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a book. You’ve now got evidence in favor of the marshmallow hypothesis by eliminating other possibilities. Of course, you still can’t be sure what really </a:t>
            </a:r>
            <a:r>
              <a:rPr lang="en-US" sz="1200" b="0" i="1" kern="1200" dirty="0" err="1" smtClean="0">
                <a:solidFill>
                  <a:schemeClr val="tx1"/>
                </a:solidFill>
                <a:effectLst/>
                <a:latin typeface="+mn-lt"/>
                <a:ea typeface="+mn-ea"/>
                <a:cs typeface="+mn-cs"/>
              </a:rPr>
              <a:t>is</a:t>
            </a:r>
            <a:r>
              <a:rPr lang="en-US" sz="1200" b="0" i="0" kern="1200" dirty="0" err="1" smtClean="0">
                <a:solidFill>
                  <a:schemeClr val="tx1"/>
                </a:solidFill>
                <a:effectLst/>
                <a:latin typeface="+mn-lt"/>
                <a:ea typeface="+mn-ea"/>
                <a:cs typeface="+mn-cs"/>
              </a:rPr>
              <a:t>inside</a:t>
            </a:r>
            <a:r>
              <a:rPr lang="en-US" sz="1200" b="0" i="0" kern="1200" dirty="0" smtClean="0">
                <a:solidFill>
                  <a:schemeClr val="tx1"/>
                </a:solidFill>
                <a:effectLst/>
                <a:latin typeface="+mn-lt"/>
                <a:ea typeface="+mn-ea"/>
                <a:cs typeface="+mn-cs"/>
              </a:rPr>
              <a:t> the box.</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EE16187-A3B5-4355-AC28-2FD2D6683321}" type="slidenum">
              <a:rPr lang="en-US" smtClean="0"/>
              <a:pPr>
                <a:defRPr/>
              </a:pPr>
              <a:t>3</a:t>
            </a:fld>
            <a:endParaRPr lang="en-US"/>
          </a:p>
        </p:txBody>
      </p:sp>
    </p:spTree>
    <p:extLst>
      <p:ext uri="{BB962C8B-B14F-4D97-AF65-F5344CB8AC3E}">
        <p14:creationId xmlns:p14="http://schemas.microsoft.com/office/powerpoint/2010/main" val="83447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significance test relies on the logic of falsification—gathering evidence for the existence of something by demonstrating what it is </a:t>
            </a:r>
            <a:r>
              <a:rPr lang="en-US" sz="1200" b="0" i="1"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 An analogy of guessing what’s inside a gift box helps demonstrate that we actually use this style of reasoning in everyday life.</a:t>
            </a:r>
            <a:endParaRPr lang="en-US" dirty="0"/>
          </a:p>
        </p:txBody>
      </p:sp>
      <p:sp>
        <p:nvSpPr>
          <p:cNvPr id="4" name="Slide Number Placeholder 3"/>
          <p:cNvSpPr>
            <a:spLocks noGrp="1"/>
          </p:cNvSpPr>
          <p:nvPr>
            <p:ph type="sldNum" sz="quarter" idx="10"/>
          </p:nvPr>
        </p:nvSpPr>
        <p:spPr/>
        <p:txBody>
          <a:bodyPr/>
          <a:lstStyle/>
          <a:p>
            <a:pPr>
              <a:defRPr/>
            </a:pPr>
            <a:fld id="{EEE16187-A3B5-4355-AC28-2FD2D6683321}" type="slidenum">
              <a:rPr lang="en-US" smtClean="0"/>
              <a:pPr>
                <a:defRPr/>
              </a:pPr>
              <a:t>4</a:t>
            </a:fld>
            <a:endParaRPr lang="en-US"/>
          </a:p>
        </p:txBody>
      </p:sp>
    </p:spTree>
    <p:extLst>
      <p:ext uri="{BB962C8B-B14F-4D97-AF65-F5344CB8AC3E}">
        <p14:creationId xmlns:p14="http://schemas.microsoft.com/office/powerpoint/2010/main" val="205909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BE2C83-5423-4497-9CF5-3B2B123D3275}" type="slidenum">
              <a:rPr lang="en-US" smtClean="0"/>
              <a:pPr>
                <a:defRPr/>
              </a:pPr>
              <a:t>5</a:t>
            </a:fld>
            <a:endParaRPr lang="en-US"/>
          </a:p>
        </p:txBody>
      </p:sp>
    </p:spTree>
    <p:extLst>
      <p:ext uri="{BB962C8B-B14F-4D97-AF65-F5344CB8AC3E}">
        <p14:creationId xmlns:p14="http://schemas.microsoft.com/office/powerpoint/2010/main" val="123737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BE2C83-5423-4497-9CF5-3B2B123D3275}" type="slidenum">
              <a:rPr lang="en-US" smtClean="0"/>
              <a:pPr>
                <a:defRPr/>
              </a:pPr>
              <a:t>6</a:t>
            </a:fld>
            <a:endParaRPr lang="en-US"/>
          </a:p>
        </p:txBody>
      </p:sp>
    </p:spTree>
    <p:extLst>
      <p:ext uri="{BB962C8B-B14F-4D97-AF65-F5344CB8AC3E}">
        <p14:creationId xmlns:p14="http://schemas.microsoft.com/office/powerpoint/2010/main" val="50338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E16187-A3B5-4355-AC28-2FD2D6683321}" type="slidenum">
              <a:rPr lang="en-US" smtClean="0"/>
              <a:pPr>
                <a:defRPr/>
              </a:pPr>
              <a:t>10</a:t>
            </a:fld>
            <a:endParaRPr lang="en-US"/>
          </a:p>
        </p:txBody>
      </p:sp>
    </p:spTree>
    <p:extLst>
      <p:ext uri="{BB962C8B-B14F-4D97-AF65-F5344CB8AC3E}">
        <p14:creationId xmlns:p14="http://schemas.microsoft.com/office/powerpoint/2010/main" val="1995639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BE2C83-5423-4497-9CF5-3B2B123D3275}" type="slidenum">
              <a:rPr lang="en-US" smtClean="0"/>
              <a:pPr>
                <a:defRPr/>
              </a:pPr>
              <a:t>19</a:t>
            </a:fld>
            <a:endParaRPr lang="en-US"/>
          </a:p>
        </p:txBody>
      </p:sp>
    </p:spTree>
    <p:extLst>
      <p:ext uri="{BB962C8B-B14F-4D97-AF65-F5344CB8AC3E}">
        <p14:creationId xmlns:p14="http://schemas.microsoft.com/office/powerpoint/2010/main" val="117159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BE2C83-5423-4497-9CF5-3B2B123D3275}" type="slidenum">
              <a:rPr lang="en-US" smtClean="0"/>
              <a:pPr>
                <a:defRPr/>
              </a:pPr>
              <a:t>20</a:t>
            </a:fld>
            <a:endParaRPr lang="en-US"/>
          </a:p>
        </p:txBody>
      </p:sp>
    </p:spTree>
    <p:extLst>
      <p:ext uri="{BB962C8B-B14F-4D97-AF65-F5344CB8AC3E}">
        <p14:creationId xmlns:p14="http://schemas.microsoft.com/office/powerpoint/2010/main" val="111916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BE2C83-5423-4497-9CF5-3B2B123D3275}" type="slidenum">
              <a:rPr lang="en-US" smtClean="0"/>
              <a:pPr>
                <a:defRPr/>
              </a:pPr>
              <a:t>21</a:t>
            </a:fld>
            <a:endParaRPr lang="en-US"/>
          </a:p>
        </p:txBody>
      </p:sp>
    </p:spTree>
    <p:extLst>
      <p:ext uri="{BB962C8B-B14F-4D97-AF65-F5344CB8AC3E}">
        <p14:creationId xmlns:p14="http://schemas.microsoft.com/office/powerpoint/2010/main" val="213556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94B64A-EC1E-2F42-B062-C8355F37FDB6}" type="datetimeFigureOut">
              <a:rPr lang="en-US" smtClean="0"/>
              <a:t>8/9/18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246F3-4CA4-0F40-977C-9025F4D2F9EA}" type="slidenum">
              <a:rPr lang="en-US" smtClean="0"/>
              <a:t>‹#›</a:t>
            </a:fld>
            <a:endParaRPr lang="en-US"/>
          </a:p>
        </p:txBody>
      </p:sp>
    </p:spTree>
    <p:extLst>
      <p:ext uri="{BB962C8B-B14F-4D97-AF65-F5344CB8AC3E}">
        <p14:creationId xmlns:p14="http://schemas.microsoft.com/office/powerpoint/2010/main" val="53907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4B64A-EC1E-2F42-B062-C8355F37FDB6}" type="datetimeFigureOut">
              <a:rPr lang="en-US" smtClean="0"/>
              <a:t>8/9/18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246F3-4CA4-0F40-977C-9025F4D2F9EA}" type="slidenum">
              <a:rPr lang="en-US" smtClean="0"/>
              <a:t>‹#›</a:t>
            </a:fld>
            <a:endParaRPr lang="en-US"/>
          </a:p>
        </p:txBody>
      </p:sp>
    </p:spTree>
    <p:extLst>
      <p:ext uri="{BB962C8B-B14F-4D97-AF65-F5344CB8AC3E}">
        <p14:creationId xmlns:p14="http://schemas.microsoft.com/office/powerpoint/2010/main" val="46950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4B64A-EC1E-2F42-B062-C8355F37FDB6}" type="datetimeFigureOut">
              <a:rPr lang="en-US" smtClean="0"/>
              <a:t>8/9/18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246F3-4CA4-0F40-977C-9025F4D2F9EA}" type="slidenum">
              <a:rPr lang="en-US" smtClean="0"/>
              <a:t>‹#›</a:t>
            </a:fld>
            <a:endParaRPr lang="en-US"/>
          </a:p>
        </p:txBody>
      </p:sp>
    </p:spTree>
    <p:extLst>
      <p:ext uri="{BB962C8B-B14F-4D97-AF65-F5344CB8AC3E}">
        <p14:creationId xmlns:p14="http://schemas.microsoft.com/office/powerpoint/2010/main" val="115057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4B64A-EC1E-2F42-B062-C8355F37FDB6}" type="datetimeFigureOut">
              <a:rPr lang="en-US" smtClean="0"/>
              <a:t>8/9/18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246F3-4CA4-0F40-977C-9025F4D2F9EA}" type="slidenum">
              <a:rPr lang="en-US" smtClean="0"/>
              <a:t>‹#›</a:t>
            </a:fld>
            <a:endParaRPr lang="en-US"/>
          </a:p>
        </p:txBody>
      </p:sp>
    </p:spTree>
    <p:extLst>
      <p:ext uri="{BB962C8B-B14F-4D97-AF65-F5344CB8AC3E}">
        <p14:creationId xmlns:p14="http://schemas.microsoft.com/office/powerpoint/2010/main" val="1143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4B64A-EC1E-2F42-B062-C8355F37FDB6}" type="datetimeFigureOut">
              <a:rPr lang="en-US" smtClean="0"/>
              <a:t>8/9/18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246F3-4CA4-0F40-977C-9025F4D2F9EA}" type="slidenum">
              <a:rPr lang="en-US" smtClean="0"/>
              <a:t>‹#›</a:t>
            </a:fld>
            <a:endParaRPr lang="en-US"/>
          </a:p>
        </p:txBody>
      </p:sp>
    </p:spTree>
    <p:extLst>
      <p:ext uri="{BB962C8B-B14F-4D97-AF65-F5344CB8AC3E}">
        <p14:creationId xmlns:p14="http://schemas.microsoft.com/office/powerpoint/2010/main" val="98233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4B64A-EC1E-2F42-B062-C8355F37FDB6}" type="datetimeFigureOut">
              <a:rPr lang="en-US" smtClean="0"/>
              <a:t>8/9/18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246F3-4CA4-0F40-977C-9025F4D2F9EA}" type="slidenum">
              <a:rPr lang="en-US" smtClean="0"/>
              <a:t>‹#›</a:t>
            </a:fld>
            <a:endParaRPr lang="en-US"/>
          </a:p>
        </p:txBody>
      </p:sp>
    </p:spTree>
    <p:extLst>
      <p:ext uri="{BB962C8B-B14F-4D97-AF65-F5344CB8AC3E}">
        <p14:creationId xmlns:p14="http://schemas.microsoft.com/office/powerpoint/2010/main" val="25405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4B64A-EC1E-2F42-B062-C8355F37FDB6}" type="datetimeFigureOut">
              <a:rPr lang="en-US" smtClean="0"/>
              <a:t>8/9/18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5246F3-4CA4-0F40-977C-9025F4D2F9EA}" type="slidenum">
              <a:rPr lang="en-US" smtClean="0"/>
              <a:t>‹#›</a:t>
            </a:fld>
            <a:endParaRPr lang="en-US"/>
          </a:p>
        </p:txBody>
      </p:sp>
    </p:spTree>
    <p:extLst>
      <p:ext uri="{BB962C8B-B14F-4D97-AF65-F5344CB8AC3E}">
        <p14:creationId xmlns:p14="http://schemas.microsoft.com/office/powerpoint/2010/main" val="62292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4B64A-EC1E-2F42-B062-C8355F37FDB6}" type="datetimeFigureOut">
              <a:rPr lang="en-US" smtClean="0"/>
              <a:t>8/9/18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5246F3-4CA4-0F40-977C-9025F4D2F9EA}" type="slidenum">
              <a:rPr lang="en-US" smtClean="0"/>
              <a:t>‹#›</a:t>
            </a:fld>
            <a:endParaRPr lang="en-US"/>
          </a:p>
        </p:txBody>
      </p:sp>
    </p:spTree>
    <p:extLst>
      <p:ext uri="{BB962C8B-B14F-4D97-AF65-F5344CB8AC3E}">
        <p14:creationId xmlns:p14="http://schemas.microsoft.com/office/powerpoint/2010/main" val="55173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4B64A-EC1E-2F42-B062-C8355F37FDB6}" type="datetimeFigureOut">
              <a:rPr lang="en-US" smtClean="0"/>
              <a:t>8/9/18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5246F3-4CA4-0F40-977C-9025F4D2F9EA}" type="slidenum">
              <a:rPr lang="en-US" smtClean="0"/>
              <a:t>‹#›</a:t>
            </a:fld>
            <a:endParaRPr lang="en-US"/>
          </a:p>
        </p:txBody>
      </p:sp>
    </p:spTree>
    <p:extLst>
      <p:ext uri="{BB962C8B-B14F-4D97-AF65-F5344CB8AC3E}">
        <p14:creationId xmlns:p14="http://schemas.microsoft.com/office/powerpoint/2010/main" val="9256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4B64A-EC1E-2F42-B062-C8355F37FDB6}" type="datetimeFigureOut">
              <a:rPr lang="en-US" smtClean="0"/>
              <a:t>8/9/18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246F3-4CA4-0F40-977C-9025F4D2F9EA}" type="slidenum">
              <a:rPr lang="en-US" smtClean="0"/>
              <a:t>‹#›</a:t>
            </a:fld>
            <a:endParaRPr lang="en-US"/>
          </a:p>
        </p:txBody>
      </p:sp>
    </p:spTree>
    <p:extLst>
      <p:ext uri="{BB962C8B-B14F-4D97-AF65-F5344CB8AC3E}">
        <p14:creationId xmlns:p14="http://schemas.microsoft.com/office/powerpoint/2010/main" val="92152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4B64A-EC1E-2F42-B062-C8355F37FDB6}" type="datetimeFigureOut">
              <a:rPr lang="en-US" smtClean="0"/>
              <a:t>8/9/18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246F3-4CA4-0F40-977C-9025F4D2F9EA}" type="slidenum">
              <a:rPr lang="en-US" smtClean="0"/>
              <a:t>‹#›</a:t>
            </a:fld>
            <a:endParaRPr lang="en-US"/>
          </a:p>
        </p:txBody>
      </p:sp>
    </p:spTree>
    <p:extLst>
      <p:ext uri="{BB962C8B-B14F-4D97-AF65-F5344CB8AC3E}">
        <p14:creationId xmlns:p14="http://schemas.microsoft.com/office/powerpoint/2010/main" val="4186128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4B64A-EC1E-2F42-B062-C8355F37FDB6}" type="datetimeFigureOut">
              <a:rPr lang="en-US" smtClean="0"/>
              <a:t>8/9/18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246F3-4CA4-0F40-977C-9025F4D2F9EA}" type="slidenum">
              <a:rPr lang="en-US" smtClean="0"/>
              <a:t>‹#›</a:t>
            </a:fld>
            <a:endParaRPr lang="en-US"/>
          </a:p>
        </p:txBody>
      </p:sp>
    </p:spTree>
    <p:extLst>
      <p:ext uri="{BB962C8B-B14F-4D97-AF65-F5344CB8AC3E}">
        <p14:creationId xmlns:p14="http://schemas.microsoft.com/office/powerpoint/2010/main" val="946959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jigsaw.vitalsource.com/books/9781483323589/epub/OEBPS/glossary.xlink.html#glo45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jigsaw.vitalsource.com/books/9781483323589/epub/OEBPS/glossary.xlink.html#glo29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256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 significance test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Suppose we have a </a:t>
            </a:r>
            <a:r>
              <a:rPr lang="en-US" dirty="0"/>
              <a:t>random sample survey of middle school students in the </a:t>
            </a:r>
            <a:r>
              <a:rPr lang="en-US" dirty="0" smtClean="0"/>
              <a:t>United. </a:t>
            </a:r>
            <a:r>
              <a:rPr lang="en-US" dirty="0"/>
              <a:t>Suppose we wonder if boys and girls differ in their academic achievement, as measured by a composite (reading and math) test score. B</a:t>
            </a:r>
            <a:r>
              <a:rPr lang="en-US" dirty="0" smtClean="0"/>
              <a:t>oys </a:t>
            </a:r>
            <a:r>
              <a:rPr lang="en-US" dirty="0"/>
              <a:t>on average scored 50.4 while girls on average scored 51.5, over a point higher. </a:t>
            </a:r>
            <a:endParaRPr lang="en-US" dirty="0" smtClean="0"/>
          </a:p>
          <a:p>
            <a:endParaRPr lang="en-US" dirty="0"/>
          </a:p>
          <a:p>
            <a:r>
              <a:rPr lang="en-US" dirty="0">
                <a:solidFill>
                  <a:schemeClr val="tx1"/>
                </a:solidFill>
              </a:rPr>
              <a:t>But our data come from a sample of only </a:t>
            </a:r>
            <a:r>
              <a:rPr lang="en-US" i="1" dirty="0">
                <a:solidFill>
                  <a:schemeClr val="tx1"/>
                </a:solidFill>
              </a:rPr>
              <a:t>n</a:t>
            </a:r>
            <a:r>
              <a:rPr lang="en-US" dirty="0">
                <a:solidFill>
                  <a:schemeClr val="tx1"/>
                </a:solidFill>
              </a:rPr>
              <a:t> = 1,085 middle school students from a much larger population</a:t>
            </a:r>
            <a:r>
              <a:rPr lang="en-US" dirty="0" smtClean="0">
                <a:solidFill>
                  <a:schemeClr val="tx1"/>
                </a:solidFill>
              </a:rPr>
              <a:t>.</a:t>
            </a:r>
          </a:p>
          <a:p>
            <a:r>
              <a:rPr lang="en-US" dirty="0">
                <a:solidFill>
                  <a:schemeClr val="tx1"/>
                </a:solidFill>
              </a:rPr>
              <a:t>So perhaps we just got this difference by chance, the luck of the draw as it were, when in reality there is no difference in test scores between middle school boys and girls in the United States. </a:t>
            </a:r>
            <a:endParaRPr lang="en-US" dirty="0" smtClean="0">
              <a:solidFill>
                <a:schemeClr val="tx1"/>
              </a:solidFill>
            </a:endParaRPr>
          </a:p>
          <a:p>
            <a:r>
              <a:rPr lang="en-US" dirty="0" smtClean="0">
                <a:solidFill>
                  <a:schemeClr val="tx1"/>
                </a:solidFill>
              </a:rPr>
              <a:t>How do we know if the difference between boys and girls truly exist in the population?</a:t>
            </a:r>
          </a:p>
          <a:p>
            <a:r>
              <a:rPr lang="en-US" dirty="0" smtClean="0">
                <a:solidFill>
                  <a:srgbClr val="FF0000"/>
                </a:solidFill>
              </a:rPr>
              <a:t>We need a significance test.</a:t>
            </a:r>
            <a:endParaRPr lang="en-US" dirty="0">
              <a:solidFill>
                <a:srgbClr val="FF0000"/>
              </a:solidFill>
            </a:endParaRPr>
          </a:p>
          <a:p>
            <a:endParaRPr lang="en-US" dirty="0"/>
          </a:p>
        </p:txBody>
      </p:sp>
    </p:spTree>
    <p:extLst>
      <p:ext uri="{BB962C8B-B14F-4D97-AF65-F5344CB8AC3E}">
        <p14:creationId xmlns:p14="http://schemas.microsoft.com/office/powerpoint/2010/main" val="1206680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a significance test</a:t>
            </a:r>
          </a:p>
        </p:txBody>
      </p:sp>
      <p:sp>
        <p:nvSpPr>
          <p:cNvPr id="3" name="Content Placeholder 2"/>
          <p:cNvSpPr>
            <a:spLocks noGrp="1"/>
          </p:cNvSpPr>
          <p:nvPr>
            <p:ph idx="1"/>
          </p:nvPr>
        </p:nvSpPr>
        <p:spPr>
          <a:xfrm>
            <a:off x="1828800" y="1676401"/>
            <a:ext cx="8534400" cy="4724399"/>
          </a:xfrm>
        </p:spPr>
        <p:txBody>
          <a:bodyPr>
            <a:normAutofit fontScale="92500"/>
          </a:bodyPr>
          <a:lstStyle/>
          <a:p>
            <a:endParaRPr lang="en-US" dirty="0" smtClean="0"/>
          </a:p>
          <a:p>
            <a:r>
              <a:rPr lang="en-US" dirty="0">
                <a:solidFill>
                  <a:schemeClr val="tx1"/>
                </a:solidFill>
              </a:rPr>
              <a:t>You should recognize this as a </a:t>
            </a:r>
            <a:r>
              <a:rPr lang="en-US" i="1" dirty="0">
                <a:solidFill>
                  <a:schemeClr val="tx1"/>
                </a:solidFill>
              </a:rPr>
              <a:t>null hypothesis</a:t>
            </a:r>
            <a:r>
              <a:rPr lang="en-US" dirty="0">
                <a:solidFill>
                  <a:schemeClr val="tx1"/>
                </a:solidFill>
              </a:rPr>
              <a:t> of </a:t>
            </a:r>
            <a:r>
              <a:rPr lang="en-US" i="1" dirty="0">
                <a:solidFill>
                  <a:schemeClr val="tx1"/>
                </a:solidFill>
              </a:rPr>
              <a:t>no</a:t>
            </a:r>
            <a:r>
              <a:rPr lang="en-US" dirty="0">
                <a:solidFill>
                  <a:schemeClr val="tx1"/>
                </a:solidFill>
              </a:rPr>
              <a:t> difference in the population between boys and girls.</a:t>
            </a:r>
          </a:p>
          <a:p>
            <a:endParaRPr lang="en-US" dirty="0" smtClean="0"/>
          </a:p>
          <a:p>
            <a:r>
              <a:rPr lang="en-US" dirty="0">
                <a:solidFill>
                  <a:schemeClr val="tx1"/>
                </a:solidFill>
              </a:rPr>
              <a:t>But how do we tell if the difference in the means we see in our sample </a:t>
            </a:r>
            <a:r>
              <a:rPr lang="en-US" dirty="0" smtClean="0">
                <a:solidFill>
                  <a:schemeClr val="tx1"/>
                </a:solidFill>
              </a:rPr>
              <a:t>is </a:t>
            </a:r>
            <a:r>
              <a:rPr lang="en-US" dirty="0">
                <a:solidFill>
                  <a:schemeClr val="tx1"/>
                </a:solidFill>
              </a:rPr>
              <a:t>large enough to rule out a null of no difference? The standard error—as a gauge of sampling variability—provides a benchmark. </a:t>
            </a:r>
            <a:endParaRPr lang="en-US" dirty="0" smtClean="0">
              <a:solidFill>
                <a:schemeClr val="tx1"/>
              </a:solidFill>
            </a:endParaRPr>
          </a:p>
          <a:p>
            <a:r>
              <a:rPr lang="en-US" dirty="0" smtClean="0">
                <a:solidFill>
                  <a:schemeClr val="tx1"/>
                </a:solidFill>
              </a:rPr>
              <a:t>We </a:t>
            </a:r>
            <a:r>
              <a:rPr lang="en-US" dirty="0">
                <a:solidFill>
                  <a:schemeClr val="tx1"/>
                </a:solidFill>
              </a:rPr>
              <a:t>can ask, “Is the observed difference large or small relative to the standard error?” If the difference is large relative to the standard error, then it is unlikely to be just a fluke of sampling, and we can probably rule out the null of no difference.</a:t>
            </a:r>
          </a:p>
          <a:p>
            <a:r>
              <a:rPr lang="en-US" dirty="0">
                <a:solidFill>
                  <a:schemeClr val="tx1"/>
                </a:solidFill>
              </a:rPr>
              <a:t>To make this idea more formal, we construct what is called a </a:t>
            </a:r>
            <a:r>
              <a:rPr lang="en-US" b="1" dirty="0">
                <a:solidFill>
                  <a:schemeClr val="tx1"/>
                </a:solidFill>
                <a:hlinkClick r:id="rId2"/>
              </a:rPr>
              <a:t>test statistic</a:t>
            </a:r>
            <a:r>
              <a:rPr lang="en-US" dirty="0">
                <a:solidFill>
                  <a:schemeClr val="tx1"/>
                </a:solidFill>
              </a:rPr>
              <a:t>:</a:t>
            </a:r>
          </a:p>
          <a:p>
            <a:endParaRPr lang="en-US" dirty="0"/>
          </a:p>
        </p:txBody>
      </p:sp>
    </p:spTree>
    <p:extLst>
      <p:ext uri="{BB962C8B-B14F-4D97-AF65-F5344CB8AC3E}">
        <p14:creationId xmlns:p14="http://schemas.microsoft.com/office/powerpoint/2010/main" val="1314754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doing a significance test</a:t>
            </a:r>
            <a:endParaRPr lang="en-US" dirty="0"/>
          </a:p>
        </p:txBody>
      </p:sp>
      <p:sp>
        <p:nvSpPr>
          <p:cNvPr id="3" name="Content Placeholder 2"/>
          <p:cNvSpPr>
            <a:spLocks noGrp="1"/>
          </p:cNvSpPr>
          <p:nvPr>
            <p:ph idx="1"/>
          </p:nvPr>
        </p:nvSpPr>
        <p:spPr/>
        <p:txBody>
          <a:bodyPr/>
          <a:lstStyle/>
          <a:p>
            <a:r>
              <a:rPr lang="en-US" dirty="0" smtClean="0"/>
              <a:t>1 Form a null hypothesis.</a:t>
            </a:r>
          </a:p>
          <a:p>
            <a:endParaRPr lang="en-US" dirty="0"/>
          </a:p>
          <a:p>
            <a:r>
              <a:rPr lang="en-US" dirty="0" smtClean="0"/>
              <a:t>2 Compute the test statistics.</a:t>
            </a:r>
          </a:p>
          <a:p>
            <a:endParaRPr lang="en-US" dirty="0"/>
          </a:p>
          <a:p>
            <a:r>
              <a:rPr lang="en-US" dirty="0" smtClean="0"/>
              <a:t>3 Compute the p value.</a:t>
            </a:r>
          </a:p>
          <a:p>
            <a:endParaRPr lang="en-US" dirty="0"/>
          </a:p>
          <a:p>
            <a:r>
              <a:rPr lang="en-US" dirty="0" smtClean="0"/>
              <a:t>4 Decide your P threshold and decide if the p value is small enough to meet the threshold.</a:t>
            </a:r>
            <a:endParaRPr lang="en-US" dirty="0"/>
          </a:p>
        </p:txBody>
      </p:sp>
    </p:spTree>
    <p:extLst>
      <p:ext uri="{BB962C8B-B14F-4D97-AF65-F5344CB8AC3E}">
        <p14:creationId xmlns:p14="http://schemas.microsoft.com/office/powerpoint/2010/main" val="162780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Step 1</a:t>
            </a:r>
          </a:p>
          <a:p>
            <a:r>
              <a:rPr lang="en-US" dirty="0" smtClean="0"/>
              <a:t>Null hypothesis: there is no relationship between girls and boys in our test score.</a:t>
            </a:r>
          </a:p>
          <a:p>
            <a:r>
              <a:rPr lang="en-US" dirty="0" smtClean="0">
                <a:solidFill>
                  <a:srgbClr val="FF0000"/>
                </a:solidFill>
              </a:rPr>
              <a:t>Step 2</a:t>
            </a:r>
            <a:endParaRPr lang="en-US" dirty="0">
              <a:solidFill>
                <a:srgbClr val="FF0000"/>
              </a:solidFill>
            </a:endParaRPr>
          </a:p>
          <a:p>
            <a:r>
              <a:rPr lang="en-US" dirty="0" smtClean="0"/>
              <a:t>Test </a:t>
            </a:r>
            <a:r>
              <a:rPr lang="en-US" dirty="0"/>
              <a:t>statistic = (Estimate − Null)/</a:t>
            </a:r>
            <a:r>
              <a:rPr lang="en-US" i="1" dirty="0" smtClean="0"/>
              <a:t>SE</a:t>
            </a:r>
          </a:p>
          <a:p>
            <a:endParaRPr lang="en-US" i="1" dirty="0"/>
          </a:p>
          <a:p>
            <a:r>
              <a:rPr lang="en-US" dirty="0"/>
              <a:t>In our case, the sample estimate of the difference in means was −1.072 test points (meaning boys scored 1.072 points lower than girls, on average). The null hypothesis is no difference, or 0.000 points. The computer finds the standard error of the difference to be .620, so we </a:t>
            </a:r>
            <a:r>
              <a:rPr lang="en-US" dirty="0" smtClean="0"/>
              <a:t>have</a:t>
            </a:r>
          </a:p>
          <a:p>
            <a:r>
              <a:rPr lang="mr-IN" dirty="0" err="1"/>
              <a:t>Test</a:t>
            </a:r>
            <a:r>
              <a:rPr lang="mr-IN" dirty="0"/>
              <a:t> </a:t>
            </a:r>
            <a:r>
              <a:rPr lang="mr-IN" dirty="0" err="1"/>
              <a:t>statistic</a:t>
            </a:r>
            <a:r>
              <a:rPr lang="mr-IN" dirty="0"/>
              <a:t> = (−1.072 − 0.000)/0.620 = −1.729.</a:t>
            </a:r>
            <a:endParaRPr lang="en-US" dirty="0"/>
          </a:p>
        </p:txBody>
      </p:sp>
    </p:spTree>
    <p:extLst>
      <p:ext uri="{BB962C8B-B14F-4D97-AF65-F5344CB8AC3E}">
        <p14:creationId xmlns:p14="http://schemas.microsoft.com/office/powerpoint/2010/main" val="1736540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3009" y="804334"/>
            <a:ext cx="4162609" cy="5269127"/>
          </a:xfrm>
          <a:prstGeom prst="rect">
            <a:avLst/>
          </a:prstGeom>
        </p:spPr>
      </p:pic>
      <p:sp>
        <p:nvSpPr>
          <p:cNvPr id="2" name="TextBox 1"/>
          <p:cNvSpPr txBox="1"/>
          <p:nvPr/>
        </p:nvSpPr>
        <p:spPr>
          <a:xfrm>
            <a:off x="8458200" y="2209801"/>
            <a:ext cx="1676400" cy="646331"/>
          </a:xfrm>
          <a:prstGeom prst="rect">
            <a:avLst/>
          </a:prstGeom>
          <a:noFill/>
        </p:spPr>
        <p:txBody>
          <a:bodyPr wrap="square" rtlCol="0">
            <a:spAutoFit/>
          </a:bodyPr>
          <a:lstStyle/>
          <a:p>
            <a:r>
              <a:rPr lang="en-US"/>
              <a:t>the p value 0.084</a:t>
            </a:r>
          </a:p>
        </p:txBody>
      </p:sp>
      <p:sp>
        <p:nvSpPr>
          <p:cNvPr id="3" name="TextBox 2"/>
          <p:cNvSpPr txBox="1"/>
          <p:nvPr/>
        </p:nvSpPr>
        <p:spPr>
          <a:xfrm>
            <a:off x="2209800" y="1219200"/>
            <a:ext cx="1371600" cy="369332"/>
          </a:xfrm>
          <a:prstGeom prst="rect">
            <a:avLst/>
          </a:prstGeom>
          <a:noFill/>
        </p:spPr>
        <p:txBody>
          <a:bodyPr wrap="square" rtlCol="0">
            <a:spAutoFit/>
          </a:bodyPr>
          <a:lstStyle/>
          <a:p>
            <a:r>
              <a:rPr lang="en-US" dirty="0">
                <a:solidFill>
                  <a:srgbClr val="FF0000"/>
                </a:solidFill>
              </a:rPr>
              <a:t>Step 3</a:t>
            </a:r>
            <a:endParaRPr lang="en-US" dirty="0">
              <a:solidFill>
                <a:srgbClr val="FF0000"/>
              </a:solidFill>
            </a:endParaRPr>
          </a:p>
        </p:txBody>
      </p:sp>
    </p:spTree>
    <p:extLst>
      <p:ext uri="{BB962C8B-B14F-4D97-AF65-F5344CB8AC3E}">
        <p14:creationId xmlns:p14="http://schemas.microsoft.com/office/powerpoint/2010/main" val="172669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Step 4</a:t>
            </a:r>
          </a:p>
          <a:p>
            <a:endParaRPr lang="en-US" dirty="0"/>
          </a:p>
          <a:p>
            <a:r>
              <a:rPr lang="en-US" dirty="0" smtClean="0"/>
              <a:t>P value is small enough. We reject the Null hypothesis.</a:t>
            </a:r>
          </a:p>
          <a:p>
            <a:endParaRPr lang="en-US" dirty="0"/>
          </a:p>
          <a:p>
            <a:r>
              <a:rPr lang="en-US" dirty="0" smtClean="0"/>
              <a:t>We are confident that there is a difference between boys and girls regarding test scores in the population.</a:t>
            </a:r>
          </a:p>
          <a:p>
            <a:endParaRPr lang="en-US" dirty="0"/>
          </a:p>
          <a:p>
            <a:endParaRPr lang="en-US" dirty="0"/>
          </a:p>
        </p:txBody>
      </p:sp>
    </p:spTree>
    <p:extLst>
      <p:ext uri="{BB962C8B-B14F-4D97-AF65-F5344CB8AC3E}">
        <p14:creationId xmlns:p14="http://schemas.microsoft.com/office/powerpoint/2010/main" val="1666259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sample t-test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Assumptions</a:t>
            </a:r>
          </a:p>
          <a:p>
            <a:endParaRPr lang="en-US" dirty="0"/>
          </a:p>
          <a:p>
            <a:r>
              <a:rPr lang="en-US" dirty="0"/>
              <a:t>1</a:t>
            </a:r>
            <a:r>
              <a:rPr lang="en-US" dirty="0" smtClean="0"/>
              <a:t> Two samples </a:t>
            </a:r>
            <a:r>
              <a:rPr lang="en-US" dirty="0"/>
              <a:t>are independent-</a:t>
            </a:r>
            <a:r>
              <a:rPr lang="en-US" dirty="0" smtClean="0"/>
              <a:t>-there </a:t>
            </a:r>
            <a:r>
              <a:rPr lang="en-US" dirty="0"/>
              <a:t>is no relationship between the individuals in one sample as compared to the other</a:t>
            </a:r>
          </a:p>
          <a:p>
            <a:endParaRPr lang="en-US" dirty="0"/>
          </a:p>
          <a:p>
            <a:r>
              <a:rPr lang="en-US" dirty="0" smtClean="0"/>
              <a:t>2 the data is continuous</a:t>
            </a:r>
          </a:p>
          <a:p>
            <a:endParaRPr lang="en-US" dirty="0"/>
          </a:p>
          <a:p>
            <a:r>
              <a:rPr lang="en-US" dirty="0"/>
              <a:t>3 The data follow the normal probability distribution</a:t>
            </a:r>
            <a:r>
              <a:rPr lang="en-US" dirty="0" smtClean="0"/>
              <a:t>.</a:t>
            </a:r>
          </a:p>
          <a:p>
            <a:endParaRPr lang="en-US" dirty="0"/>
          </a:p>
          <a:p>
            <a:r>
              <a:rPr lang="en-US" dirty="0" smtClean="0"/>
              <a:t>4 The </a:t>
            </a:r>
            <a:r>
              <a:rPr lang="en-US" dirty="0"/>
              <a:t>variances of the two populations are equal</a:t>
            </a:r>
            <a:r>
              <a:rPr lang="en-US" dirty="0" smtClean="0"/>
              <a:t>.</a:t>
            </a:r>
          </a:p>
          <a:p>
            <a:endParaRPr lang="en-US" dirty="0" smtClean="0"/>
          </a:p>
          <a:p>
            <a:r>
              <a:rPr lang="en-US" dirty="0" smtClean="0"/>
              <a:t>5 Both </a:t>
            </a:r>
            <a:r>
              <a:rPr lang="en-US" dirty="0"/>
              <a:t>samples are simple random samples from their respective populations.</a:t>
            </a:r>
          </a:p>
        </p:txBody>
      </p:sp>
    </p:spTree>
    <p:extLst>
      <p:ext uri="{BB962C8B-B14F-4D97-AF65-F5344CB8AC3E}">
        <p14:creationId xmlns:p14="http://schemas.microsoft.com/office/powerpoint/2010/main" val="164302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value</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r>
              <a:rPr lang="en-US" dirty="0"/>
              <a:t>The probability associated with a test statistic is called a </a:t>
            </a:r>
            <a:r>
              <a:rPr lang="en-US" b="1" i="1" dirty="0">
                <a:hlinkClick r:id="rId2"/>
              </a:rPr>
              <a:t>p</a:t>
            </a:r>
            <a:r>
              <a:rPr lang="en-US" b="1" dirty="0">
                <a:hlinkClick r:id="rId2"/>
              </a:rPr>
              <a:t> value</a:t>
            </a:r>
            <a:r>
              <a:rPr lang="en-US" dirty="0"/>
              <a:t> for short. Here is its meaning: </a:t>
            </a:r>
            <a:r>
              <a:rPr lang="en-US" dirty="0">
                <a:solidFill>
                  <a:srgbClr val="FF0000"/>
                </a:solidFill>
              </a:rPr>
              <a:t>A </a:t>
            </a:r>
            <a:r>
              <a:rPr lang="en-US" i="1" dirty="0">
                <a:solidFill>
                  <a:srgbClr val="FF0000"/>
                </a:solidFill>
              </a:rPr>
              <a:t>p</a:t>
            </a:r>
            <a:r>
              <a:rPr lang="en-US" dirty="0">
                <a:solidFill>
                  <a:srgbClr val="FF0000"/>
                </a:solidFill>
              </a:rPr>
              <a:t> value represents the probability of observing the sample estimate (or an estimate even further from the null) when the null hypothesis about the population is </a:t>
            </a:r>
            <a:r>
              <a:rPr lang="en-US" dirty="0" smtClean="0">
                <a:solidFill>
                  <a:srgbClr val="FF0000"/>
                </a:solidFill>
              </a:rPr>
              <a:t>true.</a:t>
            </a:r>
            <a:endParaRPr lang="en-US" dirty="0">
              <a:solidFill>
                <a:srgbClr val="FF0000"/>
              </a:solidFill>
            </a:endParaRPr>
          </a:p>
          <a:p>
            <a:r>
              <a:rPr lang="en-US" dirty="0" smtClean="0"/>
              <a:t>In </a:t>
            </a:r>
            <a:r>
              <a:rPr lang="en-US" dirty="0"/>
              <a:t>our example, the </a:t>
            </a:r>
            <a:r>
              <a:rPr lang="en-US" i="1" dirty="0"/>
              <a:t>p</a:t>
            </a:r>
            <a:r>
              <a:rPr lang="en-US" dirty="0"/>
              <a:t> value tells us that with a random sample of </a:t>
            </a:r>
            <a:r>
              <a:rPr lang="en-US" i="1" dirty="0"/>
              <a:t>n</a:t>
            </a:r>
            <a:r>
              <a:rPr lang="en-US" dirty="0"/>
              <a:t> = 1,085, we have an 8.4% chance of observing a difference of 1.072 test score points (or more) when in the population there is really no difference in means between boys and girls (the null). </a:t>
            </a:r>
            <a:endParaRPr lang="en-US" dirty="0" smtClean="0"/>
          </a:p>
          <a:p>
            <a:r>
              <a:rPr lang="en-US" dirty="0" smtClean="0"/>
              <a:t>Or </a:t>
            </a:r>
            <a:r>
              <a:rPr lang="en-US" dirty="0"/>
              <a:t>to put it another way, in a world in which boys and girls have the same test scores in the population (the null), a sample of </a:t>
            </a:r>
            <a:r>
              <a:rPr lang="en-US" i="1" dirty="0"/>
              <a:t>n</a:t>
            </a:r>
            <a:r>
              <a:rPr lang="en-US" dirty="0"/>
              <a:t> = 1,085 would by chance show a difference in means as large as (or larger than) our results only 84 times in 1,000</a:t>
            </a:r>
            <a:r>
              <a:rPr lang="en-US" dirty="0" smtClean="0"/>
              <a:t>.</a:t>
            </a:r>
          </a:p>
          <a:p>
            <a:endParaRPr lang="en-US" dirty="0"/>
          </a:p>
          <a:p>
            <a:r>
              <a:rPr lang="en-US" dirty="0" smtClean="0"/>
              <a:t>You decide to reject the null hypothesis because the p value 0.084 is very low.</a:t>
            </a:r>
            <a:endParaRPr lang="en-US" dirty="0"/>
          </a:p>
          <a:p>
            <a:endParaRPr lang="en-US" dirty="0"/>
          </a:p>
        </p:txBody>
      </p:sp>
    </p:spTree>
    <p:extLst>
      <p:ext uri="{BB962C8B-B14F-4D97-AF65-F5344CB8AC3E}">
        <p14:creationId xmlns:p14="http://schemas.microsoft.com/office/powerpoint/2010/main" val="2051619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low should the p value be for us to reject the null hypothesis?</a:t>
            </a:r>
            <a:endParaRPr lang="en-US" dirty="0"/>
          </a:p>
        </p:txBody>
      </p:sp>
      <p:sp>
        <p:nvSpPr>
          <p:cNvPr id="3" name="Content Placeholder 2"/>
          <p:cNvSpPr>
            <a:spLocks noGrp="1"/>
          </p:cNvSpPr>
          <p:nvPr>
            <p:ph idx="1"/>
          </p:nvPr>
        </p:nvSpPr>
        <p:spPr/>
        <p:txBody>
          <a:bodyPr/>
          <a:lstStyle/>
          <a:p>
            <a:r>
              <a:rPr lang="en-US" dirty="0" smtClean="0"/>
              <a:t>It depends.</a:t>
            </a:r>
          </a:p>
          <a:p>
            <a:r>
              <a:rPr lang="en-US" dirty="0" smtClean="0"/>
              <a:t>Common criteria.</a:t>
            </a:r>
            <a:endParaRPr lang="en-US" dirty="0"/>
          </a:p>
          <a:p>
            <a:r>
              <a:rPr lang="en-US" dirty="0" smtClean="0"/>
              <a:t>0.1</a:t>
            </a:r>
          </a:p>
          <a:p>
            <a:r>
              <a:rPr lang="en-US" dirty="0" smtClean="0"/>
              <a:t>0.05</a:t>
            </a:r>
          </a:p>
          <a:p>
            <a:r>
              <a:rPr lang="en-US" dirty="0" smtClean="0"/>
              <a:t>0.01</a:t>
            </a:r>
            <a:endParaRPr lang="en-US" dirty="0"/>
          </a:p>
        </p:txBody>
      </p:sp>
    </p:spTree>
    <p:extLst>
      <p:ext uri="{BB962C8B-B14F-4D97-AF65-F5344CB8AC3E}">
        <p14:creationId xmlns:p14="http://schemas.microsoft.com/office/powerpoint/2010/main" val="1572928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标题 1"/>
          <p:cNvSpPr>
            <a:spLocks noGrp="1"/>
          </p:cNvSpPr>
          <p:nvPr>
            <p:ph type="title"/>
          </p:nvPr>
        </p:nvSpPr>
        <p:spPr/>
        <p:txBody>
          <a:bodyPr/>
          <a:lstStyle/>
          <a:p>
            <a:pPr eaLnBrk="1" hangingPunct="1"/>
            <a:r>
              <a:rPr lang="en-US" altLang="zh-CN" dirty="0" smtClean="0">
                <a:cs typeface="黑体"/>
              </a:rPr>
              <a:t>P values </a:t>
            </a:r>
          </a:p>
        </p:txBody>
      </p:sp>
      <p:sp>
        <p:nvSpPr>
          <p:cNvPr id="5" name="Content Placeholder 4"/>
          <p:cNvSpPr>
            <a:spLocks noGrp="1"/>
          </p:cNvSpPr>
          <p:nvPr>
            <p:ph idx="1"/>
          </p:nvPr>
        </p:nvSpPr>
        <p:spPr/>
        <p:txBody>
          <a:bodyPr>
            <a:normAutofit lnSpcReduction="10000"/>
          </a:bodyPr>
          <a:lstStyle/>
          <a:p>
            <a:pPr>
              <a:spcBef>
                <a:spcPts val="500"/>
              </a:spcBef>
              <a:buClr>
                <a:schemeClr val="accent2"/>
              </a:buClr>
            </a:pPr>
            <a:r>
              <a:rPr lang="en-US" sz="2400" dirty="0">
                <a:latin typeface="Lucida Sans Unicode" pitchFamily="34" charset="0"/>
              </a:rPr>
              <a:t>P value</a:t>
            </a:r>
          </a:p>
          <a:p>
            <a:pPr lvl="1"/>
            <a:r>
              <a:rPr lang="en-US" sz="2000" dirty="0">
                <a:latin typeface="Lucida Sans Unicode" pitchFamily="34" charset="0"/>
              </a:rPr>
              <a:t>Probability of observing our sample estimate (or an estimate further from the null), if the null hypothesis about the population is true </a:t>
            </a:r>
          </a:p>
          <a:p>
            <a:pPr lvl="1"/>
            <a:r>
              <a:rPr lang="en-US" sz="2000" dirty="0">
                <a:latin typeface="Lucida Sans Unicode" pitchFamily="34" charset="0"/>
              </a:rPr>
              <a:t>Low p value </a:t>
            </a:r>
            <a:r>
              <a:rPr lang="en-US" sz="2000" dirty="0">
                <a:latin typeface="Lucida Sans Unicode" pitchFamily="34" charset="0"/>
                <a:sym typeface="Wingdings" pitchFamily="2" charset="2"/>
              </a:rPr>
              <a:t> more statistical significance  null very unlikely, alternative possible</a:t>
            </a:r>
          </a:p>
          <a:p>
            <a:pPr lvl="8"/>
            <a:endParaRPr lang="en-US" sz="900" dirty="0">
              <a:latin typeface="Lucida Sans Unicode" pitchFamily="34" charset="0"/>
              <a:sym typeface="Wingdings" pitchFamily="2" charset="2"/>
            </a:endParaRPr>
          </a:p>
          <a:p>
            <a:pPr>
              <a:spcBef>
                <a:spcPts val="500"/>
              </a:spcBef>
              <a:buClr>
                <a:schemeClr val="accent2"/>
              </a:buClr>
            </a:pPr>
            <a:r>
              <a:rPr lang="en-US" sz="2400" dirty="0">
                <a:latin typeface="Lucida Sans Unicode" pitchFamily="34" charset="0"/>
              </a:rPr>
              <a:t>How low is low enough? </a:t>
            </a:r>
          </a:p>
          <a:p>
            <a:pPr lvl="1"/>
            <a:r>
              <a:rPr lang="en-US" sz="2000" dirty="0">
                <a:latin typeface="Lucida Sans Unicode" pitchFamily="34" charset="0"/>
              </a:rPr>
              <a:t>Common convention: .05 or less </a:t>
            </a:r>
          </a:p>
          <a:p>
            <a:pPr lvl="1"/>
            <a:r>
              <a:rPr lang="en-US" sz="2000" dirty="0">
                <a:latin typeface="Lucida Sans Unicode" pitchFamily="34" charset="0"/>
              </a:rPr>
              <a:t>Ex: p=.032 </a:t>
            </a:r>
            <a:r>
              <a:rPr lang="en-US" sz="2000" dirty="0">
                <a:latin typeface="Lucida Sans Unicode" pitchFamily="34" charset="0"/>
                <a:sym typeface="Wingdings" pitchFamily="2" charset="2"/>
              </a:rPr>
              <a:t> There is a 3.2% chance we could have gotten the difference we did if there was really no difference. </a:t>
            </a:r>
            <a:endParaRPr lang="en-US" sz="2000" dirty="0">
              <a:latin typeface="Lucida Sans Unicode" pitchFamily="34" charset="0"/>
            </a:endParaRPr>
          </a:p>
          <a:p>
            <a:pPr lvl="8"/>
            <a:endParaRPr lang="en-US" sz="1000" dirty="0">
              <a:latin typeface="Lucida Sans Unicode" pitchFamily="34" charset="0"/>
            </a:endParaRPr>
          </a:p>
          <a:p>
            <a:pPr>
              <a:spcBef>
                <a:spcPts val="500"/>
              </a:spcBef>
              <a:buClr>
                <a:schemeClr val="accent2"/>
              </a:buClr>
            </a:pPr>
            <a:r>
              <a:rPr lang="en-US" sz="2400" dirty="0">
                <a:latin typeface="Lucida Sans Unicode" pitchFamily="34" charset="0"/>
              </a:rPr>
              <a:t>p values universal </a:t>
            </a:r>
            <a:endParaRPr lang="en-US" sz="2000" dirty="0">
              <a:solidFill>
                <a:schemeClr val="tx2"/>
              </a:solidFill>
              <a:latin typeface="Lucida Sans Unicode" pitchFamily="34" charset="0"/>
            </a:endParaRPr>
          </a:p>
          <a:p>
            <a:endParaRPr lang="en-US" dirty="0"/>
          </a:p>
        </p:txBody>
      </p:sp>
      <p:sp>
        <p:nvSpPr>
          <p:cNvPr id="3" name="Content Placeholder 2"/>
          <p:cNvSpPr txBox="1">
            <a:spLocks/>
          </p:cNvSpPr>
          <p:nvPr/>
        </p:nvSpPr>
        <p:spPr>
          <a:xfrm>
            <a:off x="1981200" y="1219201"/>
            <a:ext cx="8229600" cy="4937125"/>
          </a:xfrm>
          <a:prstGeom prst="rect">
            <a:avLst/>
          </a:prstGeom>
        </p:spPr>
        <p:txBody>
          <a:bodyPr/>
          <a:lstStyle/>
          <a:p>
            <a:pPr marL="273050" indent="-273050">
              <a:spcBef>
                <a:spcPts val="500"/>
              </a:spcBef>
              <a:buClr>
                <a:schemeClr val="accent2"/>
              </a:buClr>
              <a:buSzPct val="76000"/>
              <a:buFont typeface="Wingdings 3" pitchFamily="18" charset="2"/>
              <a:buChar char=""/>
            </a:pPr>
            <a:endParaRPr lang="en-US" sz="2400" dirty="0">
              <a:solidFill>
                <a:schemeClr val="tx2"/>
              </a:solidFill>
              <a:latin typeface="Lucida Sans Unicode" pitchFamily="34" charset="0"/>
            </a:endParaRPr>
          </a:p>
        </p:txBody>
      </p:sp>
    </p:spTree>
    <p:extLst>
      <p:ext uri="{BB962C8B-B14F-4D97-AF65-F5344CB8AC3E}">
        <p14:creationId xmlns:p14="http://schemas.microsoft.com/office/powerpoint/2010/main" val="691705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cs typeface="黑体"/>
              </a:rPr>
              <a:t>Significance tests</a:t>
            </a:r>
            <a:endParaRPr lang="en-US" dirty="0"/>
          </a:p>
        </p:txBody>
      </p:sp>
      <p:sp>
        <p:nvSpPr>
          <p:cNvPr id="5" name="Content Placeholder 4"/>
          <p:cNvSpPr>
            <a:spLocks noGrp="1"/>
          </p:cNvSpPr>
          <p:nvPr>
            <p:ph idx="1"/>
          </p:nvPr>
        </p:nvSpPr>
        <p:spPr/>
        <p:txBody>
          <a:bodyPr/>
          <a:lstStyle/>
          <a:p>
            <a:r>
              <a:rPr lang="en-US" dirty="0" smtClean="0"/>
              <a:t>Suppose you have a survey based on a sample of 500 people. You find that female respondents post selfies on the Internet much more than male respondents.</a:t>
            </a:r>
          </a:p>
          <a:p>
            <a:endParaRPr lang="en-US" dirty="0"/>
          </a:p>
          <a:p>
            <a:r>
              <a:rPr lang="en-US" dirty="0" smtClean="0"/>
              <a:t>There seems to be a relationship between gender and posting selfies. But how do you know if the relationship you find in the sample really exists in the population?</a:t>
            </a:r>
            <a:endParaRPr lang="en-US" dirty="0"/>
          </a:p>
        </p:txBody>
      </p:sp>
    </p:spTree>
    <p:extLst>
      <p:ext uri="{BB962C8B-B14F-4D97-AF65-F5344CB8AC3E}">
        <p14:creationId xmlns:p14="http://schemas.microsoft.com/office/powerpoint/2010/main" val="979787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标题 1"/>
          <p:cNvSpPr>
            <a:spLocks noGrp="1"/>
          </p:cNvSpPr>
          <p:nvPr>
            <p:ph type="title"/>
          </p:nvPr>
        </p:nvSpPr>
        <p:spPr>
          <a:xfrm>
            <a:off x="2016919" y="499533"/>
            <a:ext cx="8079581" cy="1658198"/>
          </a:xfrm>
        </p:spPr>
        <p:txBody>
          <a:bodyPr>
            <a:normAutofit/>
          </a:bodyPr>
          <a:lstStyle/>
          <a:p>
            <a:pPr eaLnBrk="1" hangingPunct="1"/>
            <a:r>
              <a:rPr lang="en-US" altLang="zh-CN" dirty="0">
                <a:cs typeface="黑体"/>
              </a:rPr>
              <a:t>Running a significance test </a:t>
            </a:r>
            <a:endParaRPr lang="zh-CN" altLang="en-US" dirty="0">
              <a:cs typeface="黑体"/>
            </a:endParaRPr>
          </a:p>
        </p:txBody>
      </p:sp>
      <p:graphicFrame>
        <p:nvGraphicFramePr>
          <p:cNvPr id="130052" name="Content Placeholder 4">
            <a:extLst>
              <a:ext uri="{FF2B5EF4-FFF2-40B4-BE49-F238E27FC236}">
                <a16:creationId xmlns:a16="http://schemas.microsoft.com/office/drawing/2014/main" xmlns="" id="{41BEEC25-ADA3-46D9-AD17-339A08098986}"/>
              </a:ext>
            </a:extLst>
          </p:cNvPr>
          <p:cNvGraphicFramePr>
            <a:graphicFrameLocks noGrp="1"/>
          </p:cNvGraphicFramePr>
          <p:nvPr>
            <p:ph idx="1"/>
            <p:extLst/>
          </p:nvPr>
        </p:nvGraphicFramePr>
        <p:xfrm>
          <a:off x="2031206" y="2373549"/>
          <a:ext cx="8065294"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txBox="1">
            <a:spLocks/>
          </p:cNvSpPr>
          <p:nvPr/>
        </p:nvSpPr>
        <p:spPr>
          <a:xfrm>
            <a:off x="1981200" y="1219201"/>
            <a:ext cx="8229600" cy="4937125"/>
          </a:xfrm>
          <a:prstGeom prst="rect">
            <a:avLst/>
          </a:prstGeom>
        </p:spPr>
        <p:txBody>
          <a:bodyPr/>
          <a:lstStyle/>
          <a:p>
            <a:pPr marL="273050" indent="-273050">
              <a:spcBef>
                <a:spcPts val="500"/>
              </a:spcBef>
              <a:buClr>
                <a:schemeClr val="accent2"/>
              </a:buClr>
              <a:buSzPct val="76000"/>
              <a:buFont typeface="Wingdings 3" pitchFamily="18" charset="2"/>
              <a:buChar char=""/>
            </a:pPr>
            <a:endParaRPr lang="en-US" sz="2600" dirty="0">
              <a:latin typeface="Lucida Sans Unicode" pitchFamily="34" charset="0"/>
            </a:endParaRPr>
          </a:p>
        </p:txBody>
      </p:sp>
    </p:spTree>
    <p:extLst>
      <p:ext uri="{BB962C8B-B14F-4D97-AF65-F5344CB8AC3E}">
        <p14:creationId xmlns:p14="http://schemas.microsoft.com/office/powerpoint/2010/main" val="680714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标题 1"/>
          <p:cNvSpPr>
            <a:spLocks noGrp="1"/>
          </p:cNvSpPr>
          <p:nvPr>
            <p:ph type="title"/>
          </p:nvPr>
        </p:nvSpPr>
        <p:spPr>
          <a:xfrm>
            <a:off x="1981200" y="228600"/>
            <a:ext cx="8229600" cy="914400"/>
          </a:xfrm>
        </p:spPr>
        <p:txBody>
          <a:bodyPr>
            <a:normAutofit fontScale="90000"/>
          </a:bodyPr>
          <a:lstStyle/>
          <a:p>
            <a:pPr eaLnBrk="1" hangingPunct="1"/>
            <a:r>
              <a:rPr lang="en-US" altLang="zh-CN" smtClean="0">
                <a:cs typeface="黑体"/>
              </a:rPr>
              <a:t>Interpreting p values for differences </a:t>
            </a:r>
            <a:endParaRPr lang="zh-CN" altLang="en-US" smtClean="0">
              <a:cs typeface="黑体"/>
            </a:endParaRPr>
          </a:p>
        </p:txBody>
      </p:sp>
      <p:sp>
        <p:nvSpPr>
          <p:cNvPr id="138246" name="Text Box 6"/>
          <p:cNvSpPr txBox="1">
            <a:spLocks noChangeArrowheads="1"/>
          </p:cNvSpPr>
          <p:nvPr/>
        </p:nvSpPr>
        <p:spPr bwMode="auto">
          <a:xfrm>
            <a:off x="2133601" y="4648200"/>
            <a:ext cx="7940675" cy="1569660"/>
          </a:xfrm>
          <a:prstGeom prst="rect">
            <a:avLst/>
          </a:prstGeom>
          <a:noFill/>
          <a:ln w="9525">
            <a:noFill/>
            <a:miter lim="800000"/>
            <a:headEnd/>
            <a:tailEnd/>
          </a:ln>
          <a:effectLst/>
        </p:spPr>
        <p:txBody>
          <a:bodyPr wrap="square">
            <a:spAutoFit/>
          </a:bodyPr>
          <a:lstStyle/>
          <a:p>
            <a:endParaRPr lang="en-US" sz="2400" dirty="0"/>
          </a:p>
          <a:p>
            <a:r>
              <a:rPr lang="en-US" sz="2400" dirty="0"/>
              <a:t>Which </a:t>
            </a:r>
            <a:r>
              <a:rPr lang="en-US" sz="2400" dirty="0"/>
              <a:t>differences are statistically significant? </a:t>
            </a:r>
          </a:p>
          <a:p>
            <a:r>
              <a:rPr lang="en-US" sz="2400" dirty="0"/>
              <a:t>At the 5% level? At the 10% level?  </a:t>
            </a:r>
            <a:endParaRPr lang="en-US" sz="1200" dirty="0"/>
          </a:p>
          <a:p>
            <a:r>
              <a:rPr lang="en-US" sz="2400" dirty="0"/>
              <a:t>Which differences are practically significant? </a:t>
            </a:r>
          </a:p>
        </p:txBody>
      </p:sp>
      <p:pic>
        <p:nvPicPr>
          <p:cNvPr id="211969" name="Picture 1"/>
          <p:cNvPicPr>
            <a:picLocks noChangeAspect="1" noChangeArrowheads="1"/>
          </p:cNvPicPr>
          <p:nvPr/>
        </p:nvPicPr>
        <p:blipFill>
          <a:blip r:embed="rId3" cstate="print"/>
          <a:srcRect/>
          <a:stretch>
            <a:fillRect/>
          </a:stretch>
        </p:blipFill>
        <p:spPr bwMode="auto">
          <a:xfrm>
            <a:off x="1979221" y="1143000"/>
            <a:ext cx="7924800" cy="3852142"/>
          </a:xfrm>
          <a:prstGeom prst="rect">
            <a:avLst/>
          </a:prstGeom>
          <a:noFill/>
          <a:ln w="9525">
            <a:noFill/>
            <a:miter lim="800000"/>
            <a:headEnd/>
            <a:tailEnd/>
          </a:ln>
        </p:spPr>
      </p:pic>
    </p:spTree>
    <p:extLst>
      <p:ext uri="{BB962C8B-B14F-4D97-AF65-F5344CB8AC3E}">
        <p14:creationId xmlns:p14="http://schemas.microsoft.com/office/powerpoint/2010/main" val="2118222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062" y="-122464"/>
            <a:ext cx="8079581" cy="1658198"/>
          </a:xfrm>
        </p:spPr>
        <p:txBody>
          <a:bodyPr/>
          <a:lstStyle/>
          <a:p>
            <a:r>
              <a:rPr lang="en-US" dirty="0" smtClean="0"/>
              <a:t>Significance tests for simple regression</a:t>
            </a:r>
            <a:endParaRPr lang="en-US" dirty="0"/>
          </a:p>
        </p:txBody>
      </p:sp>
      <p:sp>
        <p:nvSpPr>
          <p:cNvPr id="3" name="Content Placeholder 2"/>
          <p:cNvSpPr>
            <a:spLocks noGrp="1"/>
          </p:cNvSpPr>
          <p:nvPr>
            <p:ph idx="1"/>
          </p:nvPr>
        </p:nvSpPr>
        <p:spPr>
          <a:xfrm>
            <a:off x="2039123" y="1295401"/>
            <a:ext cx="8065294" cy="3766185"/>
          </a:xfrm>
        </p:spPr>
        <p:txBody>
          <a:bodyPr/>
          <a:lstStyle/>
          <a:p>
            <a:r>
              <a:rPr lang="en-US" dirty="0" smtClean="0"/>
              <a:t>Null hypothesis that coefficient is zero</a:t>
            </a:r>
          </a:p>
          <a:p>
            <a:r>
              <a:rPr lang="en-US" dirty="0" smtClean="0"/>
              <a:t>t statistic tells us how many standard errors the point estimate of the coefficient is from zero</a:t>
            </a:r>
          </a:p>
        </p:txBody>
      </p:sp>
      <p:pic>
        <p:nvPicPr>
          <p:cNvPr id="209921" name="Picture 1"/>
          <p:cNvPicPr>
            <a:picLocks noChangeAspect="1" noChangeArrowheads="1"/>
          </p:cNvPicPr>
          <p:nvPr/>
        </p:nvPicPr>
        <p:blipFill>
          <a:blip r:embed="rId2" cstate="print"/>
          <a:srcRect/>
          <a:stretch>
            <a:fillRect/>
          </a:stretch>
        </p:blipFill>
        <p:spPr bwMode="auto">
          <a:xfrm>
            <a:off x="1704976" y="2667000"/>
            <a:ext cx="8963025" cy="2605440"/>
          </a:xfrm>
          <a:prstGeom prst="rect">
            <a:avLst/>
          </a:prstGeom>
          <a:noFill/>
          <a:ln w="9525">
            <a:noFill/>
            <a:miter lim="800000"/>
            <a:headEnd/>
            <a:tailEnd/>
          </a:ln>
        </p:spPr>
      </p:pic>
    </p:spTree>
    <p:extLst>
      <p:ext uri="{BB962C8B-B14F-4D97-AF65-F5344CB8AC3E}">
        <p14:creationId xmlns:p14="http://schemas.microsoft.com/office/powerpoint/2010/main" val="1487181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T test</a:t>
            </a:r>
          </a:p>
          <a:p>
            <a:r>
              <a:rPr lang="en-US" dirty="0" smtClean="0"/>
              <a:t>One categorical variable, one continuous/quantitative variable</a:t>
            </a:r>
          </a:p>
          <a:p>
            <a:endParaRPr lang="en-US" dirty="0"/>
          </a:p>
          <a:p>
            <a:r>
              <a:rPr lang="en-US" dirty="0" smtClean="0"/>
              <a:t>2 Regression</a:t>
            </a:r>
          </a:p>
          <a:p>
            <a:endParaRPr lang="en-US" dirty="0"/>
          </a:p>
          <a:p>
            <a:r>
              <a:rPr lang="en-US" dirty="0" smtClean="0"/>
              <a:t>Two continuous variables</a:t>
            </a:r>
          </a:p>
          <a:p>
            <a:endParaRPr lang="en-US" dirty="0"/>
          </a:p>
          <a:p>
            <a:r>
              <a:rPr lang="en-US" dirty="0" smtClean="0"/>
              <a:t>3 Chi-square test</a:t>
            </a:r>
          </a:p>
          <a:p>
            <a:r>
              <a:rPr lang="en-US" dirty="0" smtClean="0"/>
              <a:t>Two categorical variables</a:t>
            </a:r>
          </a:p>
          <a:p>
            <a:endParaRPr lang="en-US" dirty="0"/>
          </a:p>
        </p:txBody>
      </p:sp>
    </p:spTree>
    <p:extLst>
      <p:ext uri="{BB962C8B-B14F-4D97-AF65-F5344CB8AC3E}">
        <p14:creationId xmlns:p14="http://schemas.microsoft.com/office/powerpoint/2010/main" val="503588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Chi-square test</a:t>
            </a:r>
            <a:endParaRPr lang="en-US" dirty="0"/>
          </a:p>
        </p:txBody>
      </p:sp>
      <p:graphicFrame>
        <p:nvGraphicFramePr>
          <p:cNvPr id="4" name="Content Placeholder 3"/>
          <p:cNvGraphicFramePr>
            <a:graphicFrameLocks noGrp="1"/>
          </p:cNvGraphicFramePr>
          <p:nvPr>
            <p:ph idx="1"/>
            <p:extLst/>
          </p:nvPr>
        </p:nvGraphicFramePr>
        <p:xfrm>
          <a:off x="2030413" y="1993900"/>
          <a:ext cx="8066088" cy="2595880"/>
        </p:xfrm>
        <a:graphic>
          <a:graphicData uri="http://schemas.openxmlformats.org/drawingml/2006/table">
            <a:tbl>
              <a:tblPr firstRow="1" bandRow="1">
                <a:tableStyleId>{5C22544A-7EE6-4342-B048-85BDC9FD1C3A}</a:tableStyleId>
              </a:tblPr>
              <a:tblGrid>
                <a:gridCol w="2688696"/>
                <a:gridCol w="2688696"/>
                <a:gridCol w="2688696"/>
              </a:tblGrid>
              <a:tr h="370840">
                <a:tc>
                  <a:txBody>
                    <a:bodyPr/>
                    <a:lstStyle/>
                    <a:p>
                      <a:endParaRPr lang="en-US" dirty="0"/>
                    </a:p>
                  </a:txBody>
                  <a:tcPr/>
                </a:tc>
                <a:tc>
                  <a:txBody>
                    <a:bodyPr/>
                    <a:lstStyle/>
                    <a:p>
                      <a:r>
                        <a:rPr lang="en-US" dirty="0" smtClean="0"/>
                        <a:t>gender</a:t>
                      </a:r>
                      <a:endParaRPr lang="en-US" dirty="0"/>
                    </a:p>
                  </a:txBody>
                  <a:tcPr/>
                </a:tc>
                <a:tc>
                  <a:txBody>
                    <a:bodyPr/>
                    <a:lstStyle/>
                    <a:p>
                      <a:r>
                        <a:rPr lang="en-US" dirty="0" smtClean="0"/>
                        <a:t>post</a:t>
                      </a:r>
                      <a:r>
                        <a:rPr lang="en-US" baseline="0" dirty="0" smtClean="0"/>
                        <a:t> selfies</a:t>
                      </a:r>
                      <a:endParaRPr lang="en-US" dirty="0"/>
                    </a:p>
                  </a:txBody>
                  <a:tcPr/>
                </a:tc>
              </a:tr>
              <a:tr h="370840">
                <a:tc>
                  <a:txBody>
                    <a:bodyPr/>
                    <a:lstStyle/>
                    <a:p>
                      <a:r>
                        <a:rPr lang="en-US" dirty="0" smtClean="0"/>
                        <a:t>Mike</a:t>
                      </a:r>
                      <a:endParaRPr lang="en-US" dirty="0"/>
                    </a:p>
                  </a:txBody>
                  <a:tcPr/>
                </a:tc>
                <a:tc>
                  <a:txBody>
                    <a:bodyPr/>
                    <a:lstStyle/>
                    <a:p>
                      <a:r>
                        <a:rPr lang="en-US" dirty="0" smtClean="0"/>
                        <a:t>M</a:t>
                      </a:r>
                      <a:endParaRPr lang="en-US" dirty="0"/>
                    </a:p>
                  </a:txBody>
                  <a:tcPr/>
                </a:tc>
                <a:tc>
                  <a:txBody>
                    <a:bodyPr/>
                    <a:lstStyle/>
                    <a:p>
                      <a:r>
                        <a:rPr lang="en-US" dirty="0" smtClean="0"/>
                        <a:t>yes</a:t>
                      </a:r>
                      <a:endParaRPr lang="en-US" dirty="0"/>
                    </a:p>
                  </a:txBody>
                  <a:tcPr/>
                </a:tc>
              </a:tr>
              <a:tr h="370840">
                <a:tc>
                  <a:txBody>
                    <a:bodyPr/>
                    <a:lstStyle/>
                    <a:p>
                      <a:r>
                        <a:rPr lang="en-US" dirty="0" smtClean="0"/>
                        <a:t>Bob</a:t>
                      </a:r>
                      <a:endParaRPr lang="en-US" dirty="0"/>
                    </a:p>
                  </a:txBody>
                  <a:tcPr/>
                </a:tc>
                <a:tc>
                  <a:txBody>
                    <a:bodyPr/>
                    <a:lstStyle/>
                    <a:p>
                      <a:r>
                        <a:rPr lang="en-US" dirty="0" smtClean="0"/>
                        <a:t>M</a:t>
                      </a:r>
                      <a:endParaRPr lang="en-US" dirty="0"/>
                    </a:p>
                  </a:txBody>
                  <a:tcPr/>
                </a:tc>
                <a:tc>
                  <a:txBody>
                    <a:bodyPr/>
                    <a:lstStyle/>
                    <a:p>
                      <a:r>
                        <a:rPr lang="en-US" dirty="0" smtClean="0"/>
                        <a:t>no</a:t>
                      </a:r>
                      <a:endParaRPr lang="en-US" dirty="0"/>
                    </a:p>
                  </a:txBody>
                  <a:tcPr/>
                </a:tc>
              </a:tr>
              <a:tr h="370840">
                <a:tc>
                  <a:txBody>
                    <a:bodyPr/>
                    <a:lstStyle/>
                    <a:p>
                      <a:r>
                        <a:rPr lang="en-US" dirty="0" smtClean="0"/>
                        <a:t>Mary</a:t>
                      </a:r>
                      <a:endParaRPr lang="en-US" dirty="0"/>
                    </a:p>
                  </a:txBody>
                  <a:tcPr/>
                </a:tc>
                <a:tc>
                  <a:txBody>
                    <a:bodyPr/>
                    <a:lstStyle/>
                    <a:p>
                      <a:r>
                        <a:rPr lang="en-US" dirty="0" smtClean="0"/>
                        <a:t>F</a:t>
                      </a:r>
                      <a:endParaRPr lang="en-US" dirty="0"/>
                    </a:p>
                  </a:txBody>
                  <a:tcPr/>
                </a:tc>
                <a:tc>
                  <a:txBody>
                    <a:bodyPr/>
                    <a:lstStyle/>
                    <a:p>
                      <a:r>
                        <a:rPr lang="en-US" dirty="0" smtClean="0"/>
                        <a:t>yes</a:t>
                      </a:r>
                      <a:endParaRPr lang="en-US" dirty="0"/>
                    </a:p>
                  </a:txBody>
                  <a:tcPr/>
                </a:tc>
              </a:tr>
              <a:tr h="370840">
                <a:tc>
                  <a:txBody>
                    <a:bodyPr/>
                    <a:lstStyle/>
                    <a:p>
                      <a:r>
                        <a:rPr lang="en-US" dirty="0" smtClean="0"/>
                        <a:t>Tanya</a:t>
                      </a:r>
                      <a:endParaRPr lang="en-US" dirty="0"/>
                    </a:p>
                  </a:txBody>
                  <a:tcPr/>
                </a:tc>
                <a:tc>
                  <a:txBody>
                    <a:bodyPr/>
                    <a:lstStyle/>
                    <a:p>
                      <a:r>
                        <a:rPr lang="en-US" dirty="0" smtClean="0"/>
                        <a:t>F</a:t>
                      </a:r>
                      <a:endParaRPr lang="en-US" dirty="0"/>
                    </a:p>
                  </a:txBody>
                  <a:tcPr/>
                </a:tc>
                <a:tc>
                  <a:txBody>
                    <a:bodyPr/>
                    <a:lstStyle/>
                    <a:p>
                      <a:r>
                        <a:rPr lang="en-US" dirty="0" smtClean="0"/>
                        <a:t>yes</a:t>
                      </a:r>
                      <a:endParaRPr lang="en-US" dirty="0"/>
                    </a:p>
                  </a:txBody>
                  <a:tcPr/>
                </a:tc>
              </a:tr>
              <a:tr h="370840">
                <a:tc>
                  <a:txBody>
                    <a:bodyPr/>
                    <a:lstStyle/>
                    <a:p>
                      <a:r>
                        <a:rPr lang="en-US" dirty="0" smtClean="0"/>
                        <a:t>Nick</a:t>
                      </a:r>
                      <a:endParaRPr lang="en-US" dirty="0"/>
                    </a:p>
                  </a:txBody>
                  <a:tcPr/>
                </a:tc>
                <a:tc>
                  <a:txBody>
                    <a:bodyPr/>
                    <a:lstStyle/>
                    <a:p>
                      <a:r>
                        <a:rPr lang="en-US" dirty="0" smtClean="0"/>
                        <a:t>M</a:t>
                      </a:r>
                      <a:endParaRPr lang="en-US" dirty="0"/>
                    </a:p>
                  </a:txBody>
                  <a:tcPr/>
                </a:tc>
                <a:tc>
                  <a:txBody>
                    <a:bodyPr/>
                    <a:lstStyle/>
                    <a:p>
                      <a:r>
                        <a:rPr lang="en-US" dirty="0" smtClean="0"/>
                        <a:t>no</a:t>
                      </a:r>
                      <a:endParaRPr lang="en-US" dirty="0"/>
                    </a:p>
                  </a:txBody>
                  <a:tcPr/>
                </a:tc>
              </a:tr>
              <a:tr h="370840">
                <a:tc>
                  <a:txBody>
                    <a:bodyPr/>
                    <a:lstStyle/>
                    <a:p>
                      <a:r>
                        <a:rPr lang="mr-IN" dirty="0" smtClean="0"/>
                        <a:t>…</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2209800" y="4876801"/>
            <a:ext cx="6781800" cy="646331"/>
          </a:xfrm>
          <a:prstGeom prst="rect">
            <a:avLst/>
          </a:prstGeom>
          <a:noFill/>
        </p:spPr>
        <p:txBody>
          <a:bodyPr wrap="square" rtlCol="0">
            <a:spAutoFit/>
          </a:bodyPr>
          <a:lstStyle/>
          <a:p>
            <a:r>
              <a:rPr lang="en-US" dirty="0"/>
              <a:t>Are men more likely to post selfies than women?</a:t>
            </a:r>
          </a:p>
          <a:p>
            <a:r>
              <a:rPr lang="en-US" dirty="0"/>
              <a:t>Is there a gender difference regarding posting selfies?</a:t>
            </a:r>
            <a:endParaRPr lang="en-US" dirty="0"/>
          </a:p>
        </p:txBody>
      </p:sp>
    </p:spTree>
    <p:extLst>
      <p:ext uri="{BB962C8B-B14F-4D97-AF65-F5344CB8AC3E}">
        <p14:creationId xmlns:p14="http://schemas.microsoft.com/office/powerpoint/2010/main" val="585337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
          <p:cNvSpPr>
            <a:spLocks noGrp="1"/>
          </p:cNvSpPr>
          <p:nvPr>
            <p:ph type="title"/>
          </p:nvPr>
        </p:nvSpPr>
        <p:spPr/>
        <p:txBody>
          <a:bodyPr/>
          <a:lstStyle/>
          <a:p>
            <a:pPr eaLnBrk="1" hangingPunct="1"/>
            <a:r>
              <a:rPr lang="en-US" altLang="zh-CN" smtClean="0">
                <a:cs typeface="黑体"/>
              </a:rPr>
              <a:t>Chi-square test </a:t>
            </a:r>
          </a:p>
        </p:txBody>
      </p:sp>
      <p:sp>
        <p:nvSpPr>
          <p:cNvPr id="5" name="Content Placeholder 4"/>
          <p:cNvSpPr>
            <a:spLocks noGrp="1"/>
          </p:cNvSpPr>
          <p:nvPr>
            <p:ph idx="1"/>
          </p:nvPr>
        </p:nvSpPr>
        <p:spPr/>
        <p:txBody>
          <a:bodyPr/>
          <a:lstStyle/>
          <a:p>
            <a:r>
              <a:rPr lang="en-US" dirty="0" smtClean="0">
                <a:latin typeface="Lucida Sans Unicode" pitchFamily="34" charset="0"/>
              </a:rPr>
              <a:t>Cross-tabs show the relationship between categorical variables</a:t>
            </a:r>
          </a:p>
          <a:p>
            <a:r>
              <a:rPr lang="en-US" dirty="0" smtClean="0">
                <a:latin typeface="Lucida Sans Unicode" pitchFamily="34" charset="0"/>
              </a:rPr>
              <a:t>Chi-square tests if the relationship is statistically significant</a:t>
            </a:r>
          </a:p>
          <a:p>
            <a:pPr lvl="1">
              <a:spcBef>
                <a:spcPts val="600"/>
              </a:spcBef>
              <a:buClr>
                <a:schemeClr val="accent1"/>
              </a:buClr>
            </a:pPr>
            <a:r>
              <a:rPr lang="en-US" dirty="0">
                <a:latin typeface="Lucida Sans Unicode" pitchFamily="34" charset="0"/>
              </a:rPr>
              <a:t>Null hypothesis: no relationship </a:t>
            </a:r>
          </a:p>
          <a:p>
            <a:pPr lvl="1"/>
            <a:r>
              <a:rPr lang="en-US" dirty="0">
                <a:latin typeface="Lucida Sans Unicode" pitchFamily="34" charset="0"/>
              </a:rPr>
              <a:t>Calculate counts expected if no relationship </a:t>
            </a:r>
          </a:p>
          <a:p>
            <a:pPr lvl="1"/>
            <a:r>
              <a:rPr lang="en-US" dirty="0">
                <a:latin typeface="Lucida Sans Unicode" pitchFamily="34" charset="0"/>
              </a:rPr>
              <a:t>See how far </a:t>
            </a:r>
            <a:r>
              <a:rPr lang="en-US" i="1" dirty="0">
                <a:latin typeface="Lucida Sans Unicode" pitchFamily="34" charset="0"/>
              </a:rPr>
              <a:t>observed</a:t>
            </a:r>
            <a:r>
              <a:rPr lang="en-US" dirty="0">
                <a:latin typeface="Lucida Sans Unicode" pitchFamily="34" charset="0"/>
              </a:rPr>
              <a:t> counts from </a:t>
            </a:r>
            <a:r>
              <a:rPr lang="en-US" i="1" dirty="0">
                <a:latin typeface="Lucida Sans Unicode" pitchFamily="34" charset="0"/>
              </a:rPr>
              <a:t>expected</a:t>
            </a:r>
            <a:r>
              <a:rPr lang="en-US" dirty="0">
                <a:latin typeface="Lucida Sans Unicode" pitchFamily="34" charset="0"/>
              </a:rPr>
              <a:t> counts</a:t>
            </a:r>
          </a:p>
          <a:p>
            <a:pPr lvl="1"/>
            <a:r>
              <a:rPr lang="en-US" dirty="0">
                <a:latin typeface="Lucida Sans Unicode" pitchFamily="34" charset="0"/>
              </a:rPr>
              <a:t>If far, the null of no relationship is unlikely (low p-value)</a:t>
            </a:r>
          </a:p>
          <a:p>
            <a:endParaRPr lang="en-US" dirty="0"/>
          </a:p>
        </p:txBody>
      </p:sp>
      <p:sp>
        <p:nvSpPr>
          <p:cNvPr id="3" name="Content Placeholder 2"/>
          <p:cNvSpPr txBox="1">
            <a:spLocks/>
          </p:cNvSpPr>
          <p:nvPr/>
        </p:nvSpPr>
        <p:spPr>
          <a:xfrm>
            <a:off x="1981200" y="1219201"/>
            <a:ext cx="8229600" cy="4937125"/>
          </a:xfrm>
          <a:prstGeom prst="rect">
            <a:avLst/>
          </a:prstGeom>
        </p:spPr>
        <p:txBody>
          <a:bodyPr/>
          <a:lstStyle/>
          <a:p>
            <a:pPr marL="547688" lvl="1" indent="-273050">
              <a:spcBef>
                <a:spcPts val="500"/>
              </a:spcBef>
              <a:buClr>
                <a:schemeClr val="accent2"/>
              </a:buClr>
              <a:buSzPct val="76000"/>
              <a:buFont typeface="Wingdings 3" pitchFamily="18" charset="2"/>
              <a:buChar char=""/>
            </a:pPr>
            <a:endParaRPr lang="en-US" sz="2400" dirty="0">
              <a:solidFill>
                <a:schemeClr val="tx2"/>
              </a:solidFill>
              <a:latin typeface="Lucida Sans Unicode" pitchFamily="34" charset="0"/>
            </a:endParaRPr>
          </a:p>
        </p:txBody>
      </p:sp>
    </p:spTree>
    <p:extLst>
      <p:ext uri="{BB962C8B-B14F-4D97-AF65-F5344CB8AC3E}">
        <p14:creationId xmlns:p14="http://schemas.microsoft.com/office/powerpoint/2010/main" val="142557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
          <p:cNvSpPr>
            <a:spLocks noGrp="1"/>
          </p:cNvSpPr>
          <p:nvPr>
            <p:ph type="title"/>
          </p:nvPr>
        </p:nvSpPr>
        <p:spPr/>
        <p:txBody>
          <a:bodyPr/>
          <a:lstStyle/>
          <a:p>
            <a:pPr eaLnBrk="1" hangingPunct="1"/>
            <a:r>
              <a:rPr lang="en-US" altLang="zh-CN" smtClean="0">
                <a:cs typeface="黑体"/>
              </a:rPr>
              <a:t>Chi-square test </a:t>
            </a:r>
          </a:p>
        </p:txBody>
      </p:sp>
      <p:sp>
        <p:nvSpPr>
          <p:cNvPr id="5" name="Content Placeholder 4"/>
          <p:cNvSpPr>
            <a:spLocks noGrp="1"/>
          </p:cNvSpPr>
          <p:nvPr>
            <p:ph idx="1"/>
          </p:nvPr>
        </p:nvSpPr>
        <p:spPr/>
        <p:txBody>
          <a:bodyPr/>
          <a:lstStyle/>
          <a:p>
            <a:r>
              <a:rPr lang="en-US" dirty="0" smtClean="0"/>
              <a:t>How the </a:t>
            </a:r>
            <a:r>
              <a:rPr lang="en-US" dirty="0"/>
              <a:t>chi–square formula </a:t>
            </a:r>
            <a:r>
              <a:rPr lang="en-US" dirty="0" smtClean="0"/>
              <a:t>works:</a:t>
            </a:r>
            <a:endParaRPr lang="en-US" dirty="0"/>
          </a:p>
          <a:p>
            <a:pPr lvl="1"/>
            <a:r>
              <a:rPr lang="en-US" i="1" dirty="0"/>
              <a:t>Step 1:</a:t>
            </a:r>
            <a:r>
              <a:rPr lang="en-US" dirty="0"/>
              <a:t> Find the expected count (expected if no relationship) in each cell in this way: (Row total × Column total)/Table total</a:t>
            </a:r>
          </a:p>
          <a:p>
            <a:pPr lvl="1"/>
            <a:r>
              <a:rPr lang="en-US" i="1" dirty="0"/>
              <a:t>Step 2:</a:t>
            </a:r>
            <a:r>
              <a:rPr lang="en-US" dirty="0"/>
              <a:t> Calculate the chi–square statistic = χ</a:t>
            </a:r>
            <a:r>
              <a:rPr lang="en-US" baseline="30000" dirty="0"/>
              <a:t>2</a:t>
            </a:r>
            <a:r>
              <a:rPr lang="en-US" dirty="0"/>
              <a:t> = Σ (Observed – Expected)</a:t>
            </a:r>
            <a:r>
              <a:rPr lang="en-US" baseline="30000" dirty="0"/>
              <a:t>2</a:t>
            </a:r>
            <a:r>
              <a:rPr lang="en-US" dirty="0"/>
              <a:t>/Expected</a:t>
            </a:r>
          </a:p>
          <a:p>
            <a:pPr lvl="1"/>
            <a:r>
              <a:rPr lang="en-US" i="1" dirty="0"/>
              <a:t>Step 3:</a:t>
            </a:r>
            <a:r>
              <a:rPr lang="en-US" dirty="0"/>
              <a:t> Look up the associated </a:t>
            </a:r>
            <a:r>
              <a:rPr lang="en-US" i="1" dirty="0"/>
              <a:t>p</a:t>
            </a:r>
            <a:r>
              <a:rPr lang="en-US" dirty="0"/>
              <a:t> value using a chi–square table or </a:t>
            </a:r>
            <a:r>
              <a:rPr lang="en-US" dirty="0" smtClean="0"/>
              <a:t>software</a:t>
            </a:r>
            <a:r>
              <a:rPr lang="en-US" dirty="0"/>
              <a:t>.</a:t>
            </a:r>
          </a:p>
          <a:p>
            <a:endParaRPr lang="en-US" dirty="0"/>
          </a:p>
        </p:txBody>
      </p:sp>
      <p:sp>
        <p:nvSpPr>
          <p:cNvPr id="3" name="Content Placeholder 2"/>
          <p:cNvSpPr txBox="1">
            <a:spLocks/>
          </p:cNvSpPr>
          <p:nvPr/>
        </p:nvSpPr>
        <p:spPr>
          <a:xfrm>
            <a:off x="1981200" y="1219201"/>
            <a:ext cx="8229600" cy="4937125"/>
          </a:xfrm>
          <a:prstGeom prst="rect">
            <a:avLst/>
          </a:prstGeom>
        </p:spPr>
        <p:txBody>
          <a:bodyPr/>
          <a:lstStyle/>
          <a:p>
            <a:pPr marL="547688" lvl="1" indent="-273050">
              <a:spcBef>
                <a:spcPts val="500"/>
              </a:spcBef>
              <a:buClr>
                <a:schemeClr val="accent2"/>
              </a:buClr>
              <a:buSzPct val="76000"/>
              <a:buFont typeface="Wingdings 3" pitchFamily="18" charset="2"/>
              <a:buChar char=""/>
            </a:pPr>
            <a:endParaRPr lang="en-US" sz="2400" dirty="0">
              <a:solidFill>
                <a:schemeClr val="tx2"/>
              </a:solidFill>
              <a:latin typeface="Lucida Sans Unicode" pitchFamily="34" charset="0"/>
            </a:endParaRPr>
          </a:p>
        </p:txBody>
      </p:sp>
      <p:graphicFrame>
        <p:nvGraphicFramePr>
          <p:cNvPr id="2" name="Table 1"/>
          <p:cNvGraphicFramePr>
            <a:graphicFrameLocks noGrp="1"/>
          </p:cNvGraphicFramePr>
          <p:nvPr>
            <p:extLst/>
          </p:nvPr>
        </p:nvGraphicFramePr>
        <p:xfrm>
          <a:off x="3008709" y="4474592"/>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r>
                        <a:rPr lang="en-US" dirty="0" smtClean="0"/>
                        <a:t>Male</a:t>
                      </a:r>
                      <a:endParaRPr lang="en-US" dirty="0"/>
                    </a:p>
                  </a:txBody>
                  <a:tcPr/>
                </a:tc>
                <a:tc>
                  <a:txBody>
                    <a:bodyPr/>
                    <a:lstStyle/>
                    <a:p>
                      <a:r>
                        <a:rPr lang="en-US" dirty="0" smtClean="0"/>
                        <a:t>Female</a:t>
                      </a:r>
                      <a:endParaRPr lang="en-US" dirty="0"/>
                    </a:p>
                  </a:txBody>
                  <a:tcPr/>
                </a:tc>
                <a:tc>
                  <a:txBody>
                    <a:bodyPr/>
                    <a:lstStyle/>
                    <a:p>
                      <a:r>
                        <a:rPr lang="en-US" dirty="0" smtClean="0"/>
                        <a:t>Total</a:t>
                      </a:r>
                      <a:endParaRPr lang="en-US" dirty="0"/>
                    </a:p>
                  </a:txBody>
                  <a:tcPr/>
                </a:tc>
              </a:tr>
              <a:tr h="370840">
                <a:tc>
                  <a:txBody>
                    <a:bodyPr/>
                    <a:lstStyle/>
                    <a:p>
                      <a:r>
                        <a:rPr lang="en-US" dirty="0" smtClean="0"/>
                        <a:t>Selfies</a:t>
                      </a:r>
                      <a:endParaRPr lang="en-US" dirty="0"/>
                    </a:p>
                  </a:txBody>
                  <a:tcPr/>
                </a:tc>
                <a:tc>
                  <a:txBody>
                    <a:bodyPr/>
                    <a:lstStyle/>
                    <a:p>
                      <a:r>
                        <a:rPr lang="en-US" dirty="0" smtClean="0"/>
                        <a:t>35</a:t>
                      </a:r>
                      <a:endParaRPr lang="en-US" dirty="0"/>
                    </a:p>
                  </a:txBody>
                  <a:tcPr/>
                </a:tc>
                <a:tc>
                  <a:txBody>
                    <a:bodyPr/>
                    <a:lstStyle/>
                    <a:p>
                      <a:r>
                        <a:rPr lang="en-US" dirty="0" smtClean="0"/>
                        <a:t>30</a:t>
                      </a:r>
                      <a:endParaRPr lang="en-US" dirty="0"/>
                    </a:p>
                  </a:txBody>
                  <a:tcPr/>
                </a:tc>
                <a:tc>
                  <a:txBody>
                    <a:bodyPr/>
                    <a:lstStyle/>
                    <a:p>
                      <a:r>
                        <a:rPr lang="en-US" dirty="0" smtClean="0"/>
                        <a:t>65</a:t>
                      </a:r>
                      <a:endParaRPr lang="en-US" dirty="0"/>
                    </a:p>
                  </a:txBody>
                  <a:tcPr/>
                </a:tc>
              </a:tr>
              <a:tr h="370840">
                <a:tc>
                  <a:txBody>
                    <a:bodyPr/>
                    <a:lstStyle/>
                    <a:p>
                      <a:r>
                        <a:rPr lang="en-US" dirty="0" smtClean="0"/>
                        <a:t>No selfies</a:t>
                      </a:r>
                      <a:endParaRPr lang="en-US" dirty="0"/>
                    </a:p>
                  </a:txBody>
                  <a:tcPr/>
                </a:tc>
                <a:tc>
                  <a:txBody>
                    <a:bodyPr/>
                    <a:lstStyle/>
                    <a:p>
                      <a:r>
                        <a:rPr lang="en-US" dirty="0" smtClean="0"/>
                        <a:t>50</a:t>
                      </a:r>
                      <a:endParaRPr lang="en-US" dirty="0"/>
                    </a:p>
                  </a:txBody>
                  <a:tcPr/>
                </a:tc>
                <a:tc>
                  <a:txBody>
                    <a:bodyPr/>
                    <a:lstStyle/>
                    <a:p>
                      <a:r>
                        <a:rPr lang="en-US" dirty="0" smtClean="0"/>
                        <a:t>40</a:t>
                      </a:r>
                      <a:endParaRPr lang="en-US" dirty="0"/>
                    </a:p>
                  </a:txBody>
                  <a:tcPr/>
                </a:tc>
                <a:tc>
                  <a:txBody>
                    <a:bodyPr/>
                    <a:lstStyle/>
                    <a:p>
                      <a:r>
                        <a:rPr lang="en-US" dirty="0" smtClean="0"/>
                        <a:t>90</a:t>
                      </a:r>
                      <a:endParaRPr lang="en-US" dirty="0"/>
                    </a:p>
                  </a:txBody>
                  <a:tcPr/>
                </a:tc>
              </a:tr>
              <a:tr h="370840">
                <a:tc>
                  <a:txBody>
                    <a:bodyPr/>
                    <a:lstStyle/>
                    <a:p>
                      <a:r>
                        <a:rPr lang="en-US" dirty="0" smtClean="0"/>
                        <a:t>Total</a:t>
                      </a:r>
                      <a:endParaRPr lang="en-US" dirty="0"/>
                    </a:p>
                  </a:txBody>
                  <a:tcPr/>
                </a:tc>
                <a:tc>
                  <a:txBody>
                    <a:bodyPr/>
                    <a:lstStyle/>
                    <a:p>
                      <a:r>
                        <a:rPr lang="en-US" dirty="0" smtClean="0"/>
                        <a:t>85</a:t>
                      </a:r>
                      <a:endParaRPr lang="en-US" dirty="0"/>
                    </a:p>
                  </a:txBody>
                  <a:tcPr/>
                </a:tc>
                <a:tc>
                  <a:txBody>
                    <a:bodyPr/>
                    <a:lstStyle/>
                    <a:p>
                      <a:r>
                        <a:rPr lang="en-US" dirty="0" smtClean="0"/>
                        <a:t>70</a:t>
                      </a:r>
                      <a:endParaRPr lang="en-US" dirty="0"/>
                    </a:p>
                  </a:txBody>
                  <a:tcPr/>
                </a:tc>
                <a:tc>
                  <a:txBody>
                    <a:bodyPr/>
                    <a:lstStyle/>
                    <a:p>
                      <a:endParaRPr lang="en-US" dirty="0"/>
                    </a:p>
                  </a:txBody>
                  <a:tcPr/>
                </a:tc>
              </a:tr>
            </a:tbl>
          </a:graphicData>
        </a:graphic>
      </p:graphicFrame>
      <p:sp>
        <p:nvSpPr>
          <p:cNvPr id="4" name="TextBox 3"/>
          <p:cNvSpPr txBox="1"/>
          <p:nvPr/>
        </p:nvSpPr>
        <p:spPr>
          <a:xfrm>
            <a:off x="2362200" y="6156326"/>
            <a:ext cx="5181600" cy="646331"/>
          </a:xfrm>
          <a:prstGeom prst="rect">
            <a:avLst/>
          </a:prstGeom>
          <a:noFill/>
        </p:spPr>
        <p:txBody>
          <a:bodyPr wrap="square" rtlCol="0">
            <a:spAutoFit/>
          </a:bodyPr>
          <a:lstStyle/>
          <a:p>
            <a:r>
              <a:rPr lang="en-US" dirty="0"/>
              <a:t>Expected count for male who post selfies 85*65/(65+90)</a:t>
            </a:r>
            <a:endParaRPr lang="en-US" dirty="0"/>
          </a:p>
        </p:txBody>
      </p:sp>
    </p:spTree>
    <p:extLst>
      <p:ext uri="{BB962C8B-B14F-4D97-AF65-F5344CB8AC3E}">
        <p14:creationId xmlns:p14="http://schemas.microsoft.com/office/powerpoint/2010/main" val="1160570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
          <p:cNvSpPr>
            <a:spLocks noGrp="1"/>
          </p:cNvSpPr>
          <p:nvPr>
            <p:ph type="title"/>
          </p:nvPr>
        </p:nvSpPr>
        <p:spPr>
          <a:xfrm>
            <a:off x="1713310" y="152400"/>
            <a:ext cx="8079581" cy="1658198"/>
          </a:xfrm>
        </p:spPr>
        <p:txBody>
          <a:bodyPr/>
          <a:lstStyle/>
          <a:p>
            <a:pPr eaLnBrk="1" hangingPunct="1"/>
            <a:r>
              <a:rPr lang="en-US" dirty="0"/>
              <a:t>Crosstab and Chi Square Test </a:t>
            </a:r>
            <a:endParaRPr lang="en-US" altLang="zh-CN" dirty="0" smtClean="0">
              <a:cs typeface="黑体"/>
            </a:endParaRPr>
          </a:p>
        </p:txBody>
      </p:sp>
      <p:sp>
        <p:nvSpPr>
          <p:cNvPr id="3" name="Content Placeholder 2"/>
          <p:cNvSpPr txBox="1">
            <a:spLocks/>
          </p:cNvSpPr>
          <p:nvPr/>
        </p:nvSpPr>
        <p:spPr>
          <a:xfrm>
            <a:off x="1981200" y="1219201"/>
            <a:ext cx="8229600" cy="4937125"/>
          </a:xfrm>
          <a:prstGeom prst="rect">
            <a:avLst/>
          </a:prstGeom>
        </p:spPr>
        <p:txBody>
          <a:bodyPr/>
          <a:lstStyle/>
          <a:p>
            <a:pPr marL="547688" lvl="1" indent="-273050">
              <a:spcBef>
                <a:spcPts val="500"/>
              </a:spcBef>
              <a:buClr>
                <a:schemeClr val="accent2"/>
              </a:buClr>
              <a:buSzPct val="76000"/>
              <a:buFont typeface="Wingdings 3" pitchFamily="18" charset="2"/>
              <a:buChar char=""/>
            </a:pPr>
            <a:endParaRPr lang="en-US" sz="2400" dirty="0">
              <a:solidFill>
                <a:schemeClr val="tx2"/>
              </a:solidFill>
              <a:latin typeface="Lucida Sans Unicode" pitchFamily="34" charset="0"/>
            </a:endParaRPr>
          </a:p>
        </p:txBody>
      </p:sp>
      <p:pic>
        <p:nvPicPr>
          <p:cNvPr id="204801" name="Picture 1"/>
          <p:cNvPicPr>
            <a:picLocks noChangeAspect="1" noChangeArrowheads="1"/>
          </p:cNvPicPr>
          <p:nvPr/>
        </p:nvPicPr>
        <p:blipFill>
          <a:blip r:embed="rId3" cstate="print"/>
          <a:srcRect/>
          <a:stretch>
            <a:fillRect/>
          </a:stretch>
        </p:blipFill>
        <p:spPr bwMode="auto">
          <a:xfrm>
            <a:off x="1950522" y="1376740"/>
            <a:ext cx="7391400" cy="4622045"/>
          </a:xfrm>
          <a:prstGeom prst="rect">
            <a:avLst/>
          </a:prstGeom>
          <a:noFill/>
          <a:ln w="9525">
            <a:noFill/>
            <a:miter lim="800000"/>
            <a:headEnd/>
            <a:tailEnd/>
          </a:ln>
        </p:spPr>
      </p:pic>
    </p:spTree>
    <p:extLst>
      <p:ext uri="{BB962C8B-B14F-4D97-AF65-F5344CB8AC3E}">
        <p14:creationId xmlns:p14="http://schemas.microsoft.com/office/powerpoint/2010/main" val="1081194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3404" y="796978"/>
            <a:ext cx="5585193" cy="5264044"/>
          </a:xfrm>
          <a:prstGeom prst="rect">
            <a:avLst/>
          </a:prstGeom>
        </p:spPr>
      </p:pic>
    </p:spTree>
    <p:extLst>
      <p:ext uri="{BB962C8B-B14F-4D97-AF65-F5344CB8AC3E}">
        <p14:creationId xmlns:p14="http://schemas.microsoft.com/office/powerpoint/2010/main" val="1790050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
          <p:cNvSpPr>
            <a:spLocks noGrp="1"/>
          </p:cNvSpPr>
          <p:nvPr>
            <p:ph type="title"/>
          </p:nvPr>
        </p:nvSpPr>
        <p:spPr/>
        <p:txBody>
          <a:bodyPr/>
          <a:lstStyle/>
          <a:p>
            <a:pPr eaLnBrk="1" hangingPunct="1"/>
            <a:r>
              <a:rPr lang="en-US" dirty="0" smtClean="0"/>
              <a:t>Other common statistical analyses and their tests</a:t>
            </a:r>
            <a:endParaRPr lang="en-US" dirty="0"/>
          </a:p>
        </p:txBody>
      </p:sp>
      <p:sp>
        <p:nvSpPr>
          <p:cNvPr id="3" name="Content Placeholder 2"/>
          <p:cNvSpPr txBox="1">
            <a:spLocks/>
          </p:cNvSpPr>
          <p:nvPr/>
        </p:nvSpPr>
        <p:spPr>
          <a:xfrm>
            <a:off x="1981200" y="1219201"/>
            <a:ext cx="8229600" cy="4937125"/>
          </a:xfrm>
          <a:prstGeom prst="rect">
            <a:avLst/>
          </a:prstGeom>
        </p:spPr>
        <p:txBody>
          <a:bodyPr/>
          <a:lstStyle/>
          <a:p>
            <a:pPr marL="547688" lvl="1" indent="-273050">
              <a:spcBef>
                <a:spcPts val="500"/>
              </a:spcBef>
              <a:buClr>
                <a:schemeClr val="accent2"/>
              </a:buClr>
              <a:buSzPct val="76000"/>
              <a:buFont typeface="Wingdings 3" pitchFamily="18" charset="2"/>
              <a:buChar char=""/>
            </a:pPr>
            <a:endParaRPr lang="en-US" sz="2400" dirty="0">
              <a:solidFill>
                <a:schemeClr val="tx2"/>
              </a:solidFill>
              <a:latin typeface="Lucida Sans Unicode" pitchFamily="34" charset="0"/>
            </a:endParaRPr>
          </a:p>
        </p:txBody>
      </p:sp>
      <p:pic>
        <p:nvPicPr>
          <p:cNvPr id="202753" name="Picture 1"/>
          <p:cNvPicPr>
            <a:picLocks noChangeAspect="1" noChangeArrowheads="1"/>
          </p:cNvPicPr>
          <p:nvPr/>
        </p:nvPicPr>
        <p:blipFill>
          <a:blip r:embed="rId3" cstate="print"/>
          <a:srcRect/>
          <a:stretch>
            <a:fillRect/>
          </a:stretch>
        </p:blipFill>
        <p:spPr bwMode="auto">
          <a:xfrm>
            <a:off x="1657350" y="1371601"/>
            <a:ext cx="8858250" cy="3810748"/>
          </a:xfrm>
          <a:prstGeom prst="rect">
            <a:avLst/>
          </a:prstGeom>
          <a:noFill/>
          <a:ln w="9525">
            <a:noFill/>
            <a:miter lim="800000"/>
            <a:headEnd/>
            <a:tailEnd/>
          </a:ln>
        </p:spPr>
      </p:pic>
    </p:spTree>
    <p:extLst>
      <p:ext uri="{BB962C8B-B14F-4D97-AF65-F5344CB8AC3E}">
        <p14:creationId xmlns:p14="http://schemas.microsoft.com/office/powerpoint/2010/main" val="1287989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cs typeface="黑体"/>
              </a:rPr>
              <a:t>Significance tests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0267" y="1905000"/>
            <a:ext cx="5252885" cy="3992506"/>
          </a:xfrm>
        </p:spPr>
      </p:pic>
    </p:spTree>
    <p:extLst>
      <p:ext uri="{BB962C8B-B14F-4D97-AF65-F5344CB8AC3E}">
        <p14:creationId xmlns:p14="http://schemas.microsoft.com/office/powerpoint/2010/main" val="455433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
          <p:cNvSpPr>
            <a:spLocks noGrp="1"/>
          </p:cNvSpPr>
          <p:nvPr>
            <p:ph type="title"/>
          </p:nvPr>
        </p:nvSpPr>
        <p:spPr>
          <a:xfrm>
            <a:off x="1975263" y="228119"/>
            <a:ext cx="8079581" cy="1658198"/>
          </a:xfrm>
        </p:spPr>
        <p:txBody>
          <a:bodyPr/>
          <a:lstStyle/>
          <a:p>
            <a:pPr eaLnBrk="1" hangingPunct="1"/>
            <a:r>
              <a:rPr lang="en-US" dirty="0" smtClean="0"/>
              <a:t>Correctly interpreting a P Value</a:t>
            </a:r>
            <a:endParaRPr lang="en-US" dirty="0"/>
          </a:p>
        </p:txBody>
      </p:sp>
      <p:sp>
        <p:nvSpPr>
          <p:cNvPr id="3" name="Content Placeholder 2"/>
          <p:cNvSpPr txBox="1">
            <a:spLocks/>
          </p:cNvSpPr>
          <p:nvPr/>
        </p:nvSpPr>
        <p:spPr>
          <a:xfrm>
            <a:off x="1981200" y="1219201"/>
            <a:ext cx="8229600" cy="4937125"/>
          </a:xfrm>
          <a:prstGeom prst="rect">
            <a:avLst/>
          </a:prstGeom>
        </p:spPr>
        <p:txBody>
          <a:bodyPr/>
          <a:lstStyle/>
          <a:p>
            <a:pPr marL="547688" lvl="1" indent="-273050">
              <a:spcBef>
                <a:spcPts val="500"/>
              </a:spcBef>
              <a:buClr>
                <a:schemeClr val="accent2"/>
              </a:buClr>
              <a:buSzPct val="76000"/>
              <a:buFont typeface="Wingdings 3" pitchFamily="18" charset="2"/>
              <a:buChar char=""/>
            </a:pPr>
            <a:endParaRPr lang="en-US" sz="2400" dirty="0">
              <a:solidFill>
                <a:schemeClr val="tx2"/>
              </a:solidFill>
              <a:latin typeface="Lucida Sans Unicode" pitchFamily="34" charset="0"/>
            </a:endParaRPr>
          </a:p>
        </p:txBody>
      </p:sp>
      <p:sp>
        <p:nvSpPr>
          <p:cNvPr id="2" name="Rectangle 1"/>
          <p:cNvSpPr/>
          <p:nvPr/>
        </p:nvSpPr>
        <p:spPr>
          <a:xfrm>
            <a:off x="1981200" y="1316939"/>
            <a:ext cx="8534400" cy="4108817"/>
          </a:xfrm>
          <a:prstGeom prst="rect">
            <a:avLst/>
          </a:prstGeom>
        </p:spPr>
        <p:txBody>
          <a:bodyPr wrap="square">
            <a:spAutoFit/>
          </a:bodyPr>
          <a:lstStyle/>
          <a:p>
            <a:pPr marL="285750" indent="-285750">
              <a:buFont typeface="Arial" pitchFamily="34" charset="0"/>
              <a:buChar char="•"/>
            </a:pPr>
            <a:r>
              <a:rPr lang="en-US" sz="2900" dirty="0">
                <a:latin typeface="+mj-lt"/>
              </a:rPr>
              <a:t>The P value is the probability that one could have observed the result one did—or one even further from the null hypothesis—if the null hypothesis were true </a:t>
            </a:r>
          </a:p>
          <a:p>
            <a:pPr marL="285750" indent="-285750">
              <a:buFont typeface="Arial" pitchFamily="34" charset="0"/>
              <a:buChar char="•"/>
            </a:pPr>
            <a:r>
              <a:rPr lang="en-US" sz="2900" dirty="0">
                <a:latin typeface="+mj-lt"/>
              </a:rPr>
              <a:t>The cumbersomeness of this interpretation leads people to frequently misinterpret the p value</a:t>
            </a:r>
          </a:p>
          <a:p>
            <a:pPr marL="285750" indent="-285750">
              <a:buFont typeface="Arial" pitchFamily="34" charset="0"/>
              <a:buChar char="•"/>
            </a:pPr>
            <a:r>
              <a:rPr lang="en-US" sz="2900" dirty="0">
                <a:latin typeface="+mj-lt"/>
              </a:rPr>
              <a:t>People tend to erroneously interpret the p value as the probability that the null hypothesis is true, but that interpretation is wrong and can be misleading.</a:t>
            </a:r>
            <a:endParaRPr lang="en-US" sz="2900" dirty="0">
              <a:latin typeface="+mj-lt"/>
            </a:endParaRPr>
          </a:p>
        </p:txBody>
      </p:sp>
    </p:spTree>
    <p:extLst>
      <p:ext uri="{BB962C8B-B14F-4D97-AF65-F5344CB8AC3E}">
        <p14:creationId xmlns:p14="http://schemas.microsoft.com/office/powerpoint/2010/main" val="1284843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标题 1"/>
          <p:cNvSpPr>
            <a:spLocks noGrp="1"/>
          </p:cNvSpPr>
          <p:nvPr>
            <p:ph type="title"/>
          </p:nvPr>
        </p:nvSpPr>
        <p:spPr/>
        <p:txBody>
          <a:bodyPr/>
          <a:lstStyle/>
          <a:p>
            <a:pPr eaLnBrk="1" hangingPunct="1"/>
            <a:r>
              <a:rPr lang="en-US" smtClean="0"/>
              <a:t>Practical significance</a:t>
            </a:r>
            <a:endParaRPr lang="zh-CN" altLang="en-US" smtClean="0">
              <a:cs typeface="黑体"/>
            </a:endParaRPr>
          </a:p>
        </p:txBody>
      </p:sp>
      <p:sp>
        <p:nvSpPr>
          <p:cNvPr id="5" name="Content Placeholder 4"/>
          <p:cNvSpPr>
            <a:spLocks noGrp="1"/>
          </p:cNvSpPr>
          <p:nvPr>
            <p:ph idx="1"/>
          </p:nvPr>
        </p:nvSpPr>
        <p:spPr/>
        <p:txBody>
          <a:bodyPr>
            <a:normAutofit/>
          </a:bodyPr>
          <a:lstStyle/>
          <a:p>
            <a:r>
              <a:rPr lang="en-US" dirty="0" smtClean="0">
                <a:latin typeface="Lucida Sans Unicode" pitchFamily="34" charset="0"/>
              </a:rPr>
              <a:t>Magnitude matters</a:t>
            </a:r>
            <a:endParaRPr lang="en-US" sz="1300" dirty="0">
              <a:latin typeface="Lucida Sans Unicode" pitchFamily="34" charset="0"/>
            </a:endParaRPr>
          </a:p>
          <a:p>
            <a:r>
              <a:rPr lang="en-US" dirty="0" smtClean="0">
                <a:latin typeface="Lucida Sans Unicode" pitchFamily="34" charset="0"/>
              </a:rPr>
              <a:t>Practical significance</a:t>
            </a:r>
          </a:p>
          <a:p>
            <a:pPr lvl="1"/>
            <a:r>
              <a:rPr lang="en-US" dirty="0">
                <a:latin typeface="Lucida Sans Unicode" pitchFamily="34" charset="0"/>
              </a:rPr>
              <a:t>Of a difference (in means) or relationship (between variables) </a:t>
            </a:r>
          </a:p>
          <a:p>
            <a:pPr lvl="1"/>
            <a:r>
              <a:rPr lang="en-US" dirty="0">
                <a:latin typeface="Lucida Sans Unicode" pitchFamily="34" charset="0"/>
              </a:rPr>
              <a:t>Extent that the magnitude (if true) would be important or relevant in the real world</a:t>
            </a:r>
          </a:p>
          <a:p>
            <a:pPr lvl="1"/>
            <a:r>
              <a:rPr lang="en-US" dirty="0">
                <a:latin typeface="Lucida Sans Unicode" pitchFamily="34" charset="0"/>
              </a:rPr>
              <a:t>Depends on judgment</a:t>
            </a:r>
          </a:p>
          <a:p>
            <a:pPr lvl="1"/>
            <a:r>
              <a:rPr lang="en-US" dirty="0">
                <a:latin typeface="Lucida Sans Unicode" pitchFamily="34" charset="0"/>
              </a:rPr>
              <a:t>Must be able to interpret results in units and ways relevant to practice and policy </a:t>
            </a:r>
          </a:p>
          <a:p>
            <a:endParaRPr lang="en-US" dirty="0"/>
          </a:p>
        </p:txBody>
      </p:sp>
      <p:sp>
        <p:nvSpPr>
          <p:cNvPr id="3" name="Content Placeholder 2"/>
          <p:cNvSpPr txBox="1">
            <a:spLocks/>
          </p:cNvSpPr>
          <p:nvPr/>
        </p:nvSpPr>
        <p:spPr>
          <a:xfrm>
            <a:off x="1981200" y="1219201"/>
            <a:ext cx="8229600" cy="4937125"/>
          </a:xfrm>
          <a:prstGeom prst="rect">
            <a:avLst/>
          </a:prstGeom>
        </p:spPr>
        <p:txBody>
          <a:bodyPr/>
          <a:lstStyle/>
          <a:p>
            <a:pPr marL="547688" lvl="1" indent="-273050">
              <a:spcBef>
                <a:spcPts val="500"/>
              </a:spcBef>
              <a:buClr>
                <a:schemeClr val="accent2"/>
              </a:buClr>
              <a:buSzPct val="76000"/>
              <a:buFont typeface="Wingdings 3" pitchFamily="18" charset="2"/>
              <a:buChar char=""/>
            </a:pPr>
            <a:endParaRPr lang="en-US" sz="2400" dirty="0">
              <a:solidFill>
                <a:schemeClr val="tx2"/>
              </a:solidFill>
              <a:latin typeface="Lucida Sans Unicode" pitchFamily="34" charset="0"/>
            </a:endParaRPr>
          </a:p>
        </p:txBody>
      </p:sp>
    </p:spTree>
    <p:extLst>
      <p:ext uri="{BB962C8B-B14F-4D97-AF65-F5344CB8AC3E}">
        <p14:creationId xmlns:p14="http://schemas.microsoft.com/office/powerpoint/2010/main" val="262777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标题 1"/>
          <p:cNvSpPr>
            <a:spLocks noGrp="1"/>
          </p:cNvSpPr>
          <p:nvPr>
            <p:ph type="title"/>
          </p:nvPr>
        </p:nvSpPr>
        <p:spPr/>
        <p:txBody>
          <a:bodyPr/>
          <a:lstStyle/>
          <a:p>
            <a:pPr eaLnBrk="1" hangingPunct="1"/>
            <a:r>
              <a:rPr lang="en-US" altLang="zh-CN" smtClean="0">
                <a:cs typeface="黑体"/>
              </a:rPr>
              <a:t>Statistical significance v. practical significance </a:t>
            </a:r>
            <a:endParaRPr lang="zh-CN" altLang="en-US" smtClean="0">
              <a:cs typeface="黑体"/>
            </a:endParaRPr>
          </a:p>
        </p:txBody>
      </p:sp>
      <p:sp>
        <p:nvSpPr>
          <p:cNvPr id="5" name="Content Placeholder 4"/>
          <p:cNvSpPr>
            <a:spLocks noGrp="1"/>
          </p:cNvSpPr>
          <p:nvPr>
            <p:ph idx="1"/>
          </p:nvPr>
        </p:nvSpPr>
        <p:spPr/>
        <p:txBody>
          <a:bodyPr>
            <a:normAutofit fontScale="92500" lnSpcReduction="10000"/>
          </a:bodyPr>
          <a:lstStyle/>
          <a:p>
            <a:r>
              <a:rPr lang="en-US" dirty="0" smtClean="0">
                <a:latin typeface="Lucida Sans Unicode" pitchFamily="34" charset="0"/>
              </a:rPr>
              <a:t>Don’t read too much into statistical significance test results </a:t>
            </a:r>
          </a:p>
          <a:p>
            <a:r>
              <a:rPr lang="en-US" dirty="0" smtClean="0">
                <a:latin typeface="Lucida Sans Unicode" pitchFamily="34" charset="0"/>
              </a:rPr>
              <a:t>Two causes for statistical significance </a:t>
            </a:r>
          </a:p>
          <a:p>
            <a:pPr lvl="1"/>
            <a:r>
              <a:rPr lang="en-US" dirty="0" smtClean="0">
                <a:latin typeface="Lucida Sans Unicode" pitchFamily="34" charset="0"/>
              </a:rPr>
              <a:t>(A) Large difference that swamp standard errors</a:t>
            </a:r>
          </a:p>
          <a:p>
            <a:pPr lvl="2">
              <a:spcBef>
                <a:spcPts val="600"/>
              </a:spcBef>
              <a:buClr>
                <a:schemeClr val="accent1"/>
              </a:buClr>
            </a:pPr>
            <a:r>
              <a:rPr lang="en-US" sz="2100" dirty="0">
                <a:latin typeface="Lucida Sans Unicode" pitchFamily="34" charset="0"/>
                <a:sym typeface="Wingdings" pitchFamily="2" charset="2"/>
              </a:rPr>
              <a:t> </a:t>
            </a:r>
            <a:r>
              <a:rPr lang="en-US" sz="2100" dirty="0">
                <a:latin typeface="Lucida Sans Unicode" pitchFamily="34" charset="0"/>
              </a:rPr>
              <a:t>Practical significance really there</a:t>
            </a:r>
          </a:p>
          <a:p>
            <a:pPr lvl="1"/>
            <a:r>
              <a:rPr lang="en-US" dirty="0" smtClean="0">
                <a:latin typeface="Lucida Sans Unicode" pitchFamily="34" charset="0"/>
              </a:rPr>
              <a:t>(B) Very small standard errors</a:t>
            </a:r>
          </a:p>
          <a:p>
            <a:pPr lvl="2">
              <a:spcBef>
                <a:spcPts val="600"/>
              </a:spcBef>
              <a:buClr>
                <a:schemeClr val="accent1"/>
              </a:buClr>
            </a:pPr>
            <a:r>
              <a:rPr lang="en-US" sz="2100" dirty="0">
                <a:latin typeface="Lucida Sans Unicode" pitchFamily="34" charset="0"/>
              </a:rPr>
              <a:t>Usually due to very large sample size</a:t>
            </a:r>
          </a:p>
          <a:p>
            <a:pPr lvl="2">
              <a:spcBef>
                <a:spcPts val="600"/>
              </a:spcBef>
              <a:buClr>
                <a:schemeClr val="accent1"/>
              </a:buClr>
            </a:pPr>
            <a:r>
              <a:rPr lang="en-US" sz="2100" dirty="0">
                <a:latin typeface="Lucida Sans Unicode" pitchFamily="34" charset="0"/>
              </a:rPr>
              <a:t>Very precise measures</a:t>
            </a:r>
          </a:p>
          <a:p>
            <a:pPr lvl="2">
              <a:spcBef>
                <a:spcPts val="600"/>
              </a:spcBef>
              <a:buClr>
                <a:schemeClr val="accent1"/>
              </a:buClr>
            </a:pPr>
            <a:r>
              <a:rPr lang="en-US" sz="2100" dirty="0">
                <a:latin typeface="Lucida Sans Unicode" pitchFamily="34" charset="0"/>
              </a:rPr>
              <a:t>Small practically insignificant differences still large compared to tiny standard errors</a:t>
            </a:r>
          </a:p>
          <a:p>
            <a:pPr lvl="2">
              <a:spcBef>
                <a:spcPts val="600"/>
              </a:spcBef>
              <a:buClr>
                <a:schemeClr val="accent1"/>
              </a:buClr>
            </a:pPr>
            <a:r>
              <a:rPr lang="en-US" sz="2100" dirty="0">
                <a:latin typeface="Lucida Sans Unicode" pitchFamily="34" charset="0"/>
              </a:rPr>
              <a:t>Statistical significance does not necessarily mean practical significance </a:t>
            </a:r>
          </a:p>
          <a:p>
            <a:endParaRPr lang="en-US" dirty="0"/>
          </a:p>
        </p:txBody>
      </p:sp>
      <p:sp>
        <p:nvSpPr>
          <p:cNvPr id="3" name="Content Placeholder 2"/>
          <p:cNvSpPr txBox="1">
            <a:spLocks/>
          </p:cNvSpPr>
          <p:nvPr/>
        </p:nvSpPr>
        <p:spPr>
          <a:xfrm>
            <a:off x="1676400" y="1219200"/>
            <a:ext cx="8763000" cy="5105400"/>
          </a:xfrm>
          <a:prstGeom prst="rect">
            <a:avLst/>
          </a:prstGeom>
        </p:spPr>
        <p:txBody>
          <a:bodyPr/>
          <a:lstStyle/>
          <a:p>
            <a:pPr marL="273050" indent="-273050">
              <a:spcBef>
                <a:spcPts val="600"/>
              </a:spcBef>
              <a:buClr>
                <a:schemeClr val="accent1"/>
              </a:buClr>
              <a:buSzPct val="76000"/>
              <a:buFont typeface="Wingdings 3" pitchFamily="18" charset="2"/>
              <a:buChar char=""/>
            </a:pPr>
            <a:endParaRPr lang="en-US" sz="2400" dirty="0">
              <a:solidFill>
                <a:schemeClr val="tx2"/>
              </a:solidFill>
              <a:latin typeface="Lucida Sans Unicode" pitchFamily="34" charset="0"/>
            </a:endParaRPr>
          </a:p>
        </p:txBody>
      </p:sp>
    </p:spTree>
    <p:extLst>
      <p:ext uri="{BB962C8B-B14F-4D97-AF65-F5344CB8AC3E}">
        <p14:creationId xmlns:p14="http://schemas.microsoft.com/office/powerpoint/2010/main" val="391592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标题 1"/>
          <p:cNvSpPr>
            <a:spLocks noGrp="1"/>
          </p:cNvSpPr>
          <p:nvPr>
            <p:ph type="title"/>
          </p:nvPr>
        </p:nvSpPr>
        <p:spPr/>
        <p:txBody>
          <a:bodyPr/>
          <a:lstStyle/>
          <a:p>
            <a:pPr eaLnBrk="1" hangingPunct="1"/>
            <a:r>
              <a:rPr lang="en-US" altLang="zh-CN" smtClean="0">
                <a:cs typeface="黑体"/>
              </a:rPr>
              <a:t>Statistical significance v. practical significance </a:t>
            </a:r>
            <a:endParaRPr lang="zh-CN" altLang="en-US" smtClean="0">
              <a:cs typeface="黑体"/>
            </a:endParaRPr>
          </a:p>
        </p:txBody>
      </p:sp>
      <p:sp>
        <p:nvSpPr>
          <p:cNvPr id="5" name="Content Placeholder 4"/>
          <p:cNvSpPr>
            <a:spLocks noGrp="1"/>
          </p:cNvSpPr>
          <p:nvPr>
            <p:ph idx="1"/>
          </p:nvPr>
        </p:nvSpPr>
        <p:spPr/>
        <p:txBody>
          <a:bodyPr/>
          <a:lstStyle/>
          <a:p>
            <a:r>
              <a:rPr lang="en-US" dirty="0" smtClean="0">
                <a:latin typeface="Lucida Sans Unicode" pitchFamily="34" charset="0"/>
              </a:rPr>
              <a:t>Two causes for statistical </a:t>
            </a:r>
            <a:r>
              <a:rPr lang="en-US" u="sng" dirty="0" smtClean="0">
                <a:latin typeface="Lucida Sans Unicode" pitchFamily="34" charset="0"/>
              </a:rPr>
              <a:t>in</a:t>
            </a:r>
            <a:r>
              <a:rPr lang="en-US" dirty="0" smtClean="0">
                <a:latin typeface="Lucida Sans Unicode" pitchFamily="34" charset="0"/>
              </a:rPr>
              <a:t>significance </a:t>
            </a:r>
          </a:p>
          <a:p>
            <a:pPr lvl="1"/>
            <a:r>
              <a:rPr lang="en-US" dirty="0" smtClean="0">
                <a:latin typeface="Lucida Sans Unicode" pitchFamily="34" charset="0"/>
              </a:rPr>
              <a:t>(A) Large standard errors</a:t>
            </a:r>
          </a:p>
          <a:p>
            <a:pPr lvl="2">
              <a:spcBef>
                <a:spcPts val="600"/>
              </a:spcBef>
              <a:buClr>
                <a:schemeClr val="accent1"/>
              </a:buClr>
            </a:pPr>
            <a:r>
              <a:rPr lang="en-US" sz="2100" dirty="0">
                <a:latin typeface="Lucida Sans Unicode" pitchFamily="34" charset="0"/>
                <a:sym typeface="Wingdings" pitchFamily="2" charset="2"/>
              </a:rPr>
              <a:t>Usually due to small sample size </a:t>
            </a:r>
          </a:p>
          <a:p>
            <a:pPr lvl="2">
              <a:spcBef>
                <a:spcPts val="600"/>
              </a:spcBef>
              <a:buClr>
                <a:schemeClr val="accent1"/>
              </a:buClr>
            </a:pPr>
            <a:r>
              <a:rPr lang="en-US" sz="2100" dirty="0">
                <a:latin typeface="Lucida Sans Unicode" pitchFamily="34" charset="0"/>
                <a:sym typeface="Wingdings" pitchFamily="2" charset="2"/>
              </a:rPr>
              <a:t>Large differences could be a fluke of who sampled</a:t>
            </a:r>
          </a:p>
          <a:p>
            <a:pPr lvl="2">
              <a:spcBef>
                <a:spcPts val="600"/>
              </a:spcBef>
              <a:buClr>
                <a:schemeClr val="accent1"/>
              </a:buClr>
            </a:pPr>
            <a:r>
              <a:rPr lang="en-US" sz="2100" dirty="0">
                <a:latin typeface="Lucida Sans Unicode" pitchFamily="34" charset="0"/>
              </a:rPr>
              <a:t>No statistical significance does not mean you know that there is no practical significance</a:t>
            </a:r>
          </a:p>
          <a:p>
            <a:pPr marL="1417638" lvl="3">
              <a:spcBef>
                <a:spcPts val="600"/>
              </a:spcBef>
              <a:buClr>
                <a:schemeClr val="accent1"/>
              </a:buClr>
            </a:pPr>
            <a:r>
              <a:rPr lang="en-US" dirty="0" smtClean="0">
                <a:latin typeface="Lucida Sans Unicode" pitchFamily="34" charset="0"/>
              </a:rPr>
              <a:t>Just don’t know </a:t>
            </a:r>
          </a:p>
          <a:p>
            <a:pPr lvl="1"/>
            <a:r>
              <a:rPr lang="en-US" dirty="0" smtClean="0">
                <a:latin typeface="Lucida Sans Unicode" pitchFamily="34" charset="0"/>
              </a:rPr>
              <a:t>(B) Very small differences </a:t>
            </a:r>
          </a:p>
          <a:p>
            <a:pPr lvl="2">
              <a:spcBef>
                <a:spcPts val="600"/>
              </a:spcBef>
              <a:buClr>
                <a:schemeClr val="accent1"/>
              </a:buClr>
            </a:pPr>
            <a:r>
              <a:rPr lang="en-US" sz="2100" dirty="0">
                <a:latin typeface="Lucida Sans Unicode" pitchFamily="34" charset="0"/>
              </a:rPr>
              <a:t>With sufficiently narrow confidence intervals, you know that no practically significant differences exist </a:t>
            </a:r>
          </a:p>
          <a:p>
            <a:endParaRPr lang="en-US" dirty="0"/>
          </a:p>
        </p:txBody>
      </p:sp>
      <p:sp>
        <p:nvSpPr>
          <p:cNvPr id="3" name="Content Placeholder 2"/>
          <p:cNvSpPr txBox="1">
            <a:spLocks/>
          </p:cNvSpPr>
          <p:nvPr/>
        </p:nvSpPr>
        <p:spPr>
          <a:xfrm>
            <a:off x="1676400" y="1219200"/>
            <a:ext cx="8763000" cy="4800600"/>
          </a:xfrm>
          <a:prstGeom prst="rect">
            <a:avLst/>
          </a:prstGeom>
        </p:spPr>
        <p:txBody>
          <a:bodyPr/>
          <a:lstStyle/>
          <a:p>
            <a:pPr marL="547688" lvl="1" indent="-273050">
              <a:spcBef>
                <a:spcPts val="600"/>
              </a:spcBef>
              <a:buClr>
                <a:schemeClr val="accent1"/>
              </a:buClr>
              <a:buSzPct val="76000"/>
              <a:buFont typeface="Wingdings 3" pitchFamily="18" charset="2"/>
              <a:buChar char=""/>
            </a:pPr>
            <a:endParaRPr lang="en-US" sz="2400" dirty="0">
              <a:solidFill>
                <a:schemeClr val="tx2"/>
              </a:solidFill>
              <a:latin typeface="Lucida Sans Unicode" pitchFamily="34" charset="0"/>
            </a:endParaRPr>
          </a:p>
        </p:txBody>
      </p:sp>
    </p:spTree>
    <p:extLst>
      <p:ext uri="{BB962C8B-B14F-4D97-AF65-F5344CB8AC3E}">
        <p14:creationId xmlns:p14="http://schemas.microsoft.com/office/powerpoint/2010/main" val="2138668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标题 1"/>
          <p:cNvSpPr>
            <a:spLocks noGrp="1"/>
          </p:cNvSpPr>
          <p:nvPr>
            <p:ph type="title"/>
          </p:nvPr>
        </p:nvSpPr>
        <p:spPr/>
        <p:txBody>
          <a:bodyPr/>
          <a:lstStyle/>
          <a:p>
            <a:pPr eaLnBrk="1" hangingPunct="1"/>
            <a:r>
              <a:rPr lang="en-US" altLang="zh-CN" smtClean="0">
                <a:cs typeface="黑体"/>
              </a:rPr>
              <a:t>Type I and Type II errors </a:t>
            </a:r>
          </a:p>
        </p:txBody>
      </p:sp>
      <p:sp>
        <p:nvSpPr>
          <p:cNvPr id="7" name="Content Placeholder 6"/>
          <p:cNvSpPr>
            <a:spLocks noGrp="1"/>
          </p:cNvSpPr>
          <p:nvPr>
            <p:ph idx="1"/>
          </p:nvPr>
        </p:nvSpPr>
        <p:spPr/>
        <p:txBody>
          <a:bodyPr/>
          <a:lstStyle/>
          <a:p>
            <a:r>
              <a:rPr lang="en-US" sz="2400" dirty="0">
                <a:latin typeface="Lucida Sans Unicode" pitchFamily="34" charset="0"/>
              </a:rPr>
              <a:t>Type I error </a:t>
            </a:r>
          </a:p>
          <a:p>
            <a:pPr lvl="1">
              <a:spcBef>
                <a:spcPts val="600"/>
              </a:spcBef>
              <a:buClr>
                <a:schemeClr val="accent1"/>
              </a:buClr>
            </a:pPr>
            <a:r>
              <a:rPr lang="en-US" sz="2000" dirty="0">
                <a:latin typeface="Lucida Sans Unicode" pitchFamily="34" charset="0"/>
              </a:rPr>
              <a:t>Null is true but we reject it</a:t>
            </a:r>
          </a:p>
          <a:p>
            <a:pPr lvl="1">
              <a:spcBef>
                <a:spcPts val="600"/>
              </a:spcBef>
              <a:buClr>
                <a:schemeClr val="accent1"/>
              </a:buClr>
            </a:pPr>
            <a:r>
              <a:rPr lang="en-US" sz="2000" dirty="0">
                <a:latin typeface="Lucida Sans Unicode" pitchFamily="34" charset="0"/>
              </a:rPr>
              <a:t>Lower critical p </a:t>
            </a:r>
            <a:r>
              <a:rPr lang="en-US" sz="2000" dirty="0">
                <a:latin typeface="Lucida Sans Unicode" pitchFamily="34" charset="0"/>
                <a:sym typeface="Wingdings" pitchFamily="2" charset="2"/>
              </a:rPr>
              <a:t> less type I error </a:t>
            </a:r>
          </a:p>
          <a:p>
            <a:r>
              <a:rPr lang="en-US" sz="2400" dirty="0">
                <a:latin typeface="Lucida Sans Unicode" pitchFamily="34" charset="0"/>
              </a:rPr>
              <a:t>Type II error</a:t>
            </a:r>
          </a:p>
          <a:p>
            <a:pPr lvl="1"/>
            <a:r>
              <a:rPr lang="en-US" sz="2000" dirty="0">
                <a:latin typeface="Lucida Sans Unicode" pitchFamily="34" charset="0"/>
              </a:rPr>
              <a:t>Failure to recognize a difference or effect </a:t>
            </a:r>
          </a:p>
          <a:p>
            <a:pPr lvl="1"/>
            <a:r>
              <a:rPr lang="en-US" sz="2000" dirty="0">
                <a:latin typeface="Lucida Sans Unicode" pitchFamily="34" charset="0"/>
              </a:rPr>
              <a:t>Accepting null when it is false and alternative is true</a:t>
            </a:r>
          </a:p>
          <a:p>
            <a:endParaRPr lang="en-US" dirty="0"/>
          </a:p>
        </p:txBody>
      </p:sp>
      <p:sp>
        <p:nvSpPr>
          <p:cNvPr id="3" name="Content Placeholder 2"/>
          <p:cNvSpPr txBox="1">
            <a:spLocks/>
          </p:cNvSpPr>
          <p:nvPr/>
        </p:nvSpPr>
        <p:spPr>
          <a:xfrm>
            <a:off x="1752600" y="1219200"/>
            <a:ext cx="8686800" cy="3048000"/>
          </a:xfrm>
          <a:prstGeom prst="rect">
            <a:avLst/>
          </a:prstGeom>
        </p:spPr>
        <p:txBody>
          <a:bodyPr/>
          <a:lstStyle/>
          <a:p>
            <a:pPr marL="273050" indent="-273050">
              <a:spcBef>
                <a:spcPts val="600"/>
              </a:spcBef>
              <a:buClr>
                <a:schemeClr val="accent1"/>
              </a:buClr>
              <a:buSzPct val="76000"/>
              <a:buFont typeface="Wingdings 3" pitchFamily="18" charset="2"/>
              <a:buChar char=""/>
            </a:pPr>
            <a:endParaRPr lang="en-US" sz="2400" dirty="0">
              <a:solidFill>
                <a:schemeClr val="tx2"/>
              </a:solidFill>
              <a:latin typeface="Lucida Sans Unicode" pitchFamily="34" charset="0"/>
            </a:endParaRPr>
          </a:p>
        </p:txBody>
      </p:sp>
      <p:pic>
        <p:nvPicPr>
          <p:cNvPr id="194561" name="Picture 1"/>
          <p:cNvPicPr>
            <a:picLocks noChangeAspect="1" noChangeArrowheads="1"/>
          </p:cNvPicPr>
          <p:nvPr/>
        </p:nvPicPr>
        <p:blipFill>
          <a:blip r:embed="rId3" cstate="print"/>
          <a:srcRect/>
          <a:stretch>
            <a:fillRect/>
          </a:stretch>
        </p:blipFill>
        <p:spPr bwMode="auto">
          <a:xfrm>
            <a:off x="1600200" y="3886201"/>
            <a:ext cx="8991600" cy="1998133"/>
          </a:xfrm>
          <a:prstGeom prst="rect">
            <a:avLst/>
          </a:prstGeom>
          <a:noFill/>
          <a:ln w="9525">
            <a:noFill/>
            <a:miter lim="800000"/>
            <a:headEnd/>
            <a:tailEnd/>
          </a:ln>
        </p:spPr>
      </p:pic>
    </p:spTree>
    <p:extLst>
      <p:ext uri="{BB962C8B-B14F-4D97-AF65-F5344CB8AC3E}">
        <p14:creationId xmlns:p14="http://schemas.microsoft.com/office/powerpoint/2010/main" val="118555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Wednesday’s lab</a:t>
            </a:r>
            <a:endParaRPr lang="en-US" dirty="0"/>
          </a:p>
        </p:txBody>
      </p:sp>
      <p:sp>
        <p:nvSpPr>
          <p:cNvPr id="3" name="Content Placeholder 2"/>
          <p:cNvSpPr>
            <a:spLocks noGrp="1"/>
          </p:cNvSpPr>
          <p:nvPr>
            <p:ph idx="1"/>
          </p:nvPr>
        </p:nvSpPr>
        <p:spPr/>
        <p:txBody>
          <a:bodyPr/>
          <a:lstStyle/>
          <a:p>
            <a:r>
              <a:rPr lang="en-US" dirty="0" smtClean="0"/>
              <a:t>Location: SAV 117</a:t>
            </a:r>
          </a:p>
          <a:p>
            <a:endParaRPr lang="en-US" dirty="0"/>
          </a:p>
          <a:p>
            <a:endParaRPr lang="en-US" dirty="0"/>
          </a:p>
        </p:txBody>
      </p:sp>
    </p:spTree>
    <p:extLst>
      <p:ext uri="{BB962C8B-B14F-4D97-AF65-F5344CB8AC3E}">
        <p14:creationId xmlns:p14="http://schemas.microsoft.com/office/powerpoint/2010/main" val="816785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methods assignment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00830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logic of significance test</a:t>
            </a:r>
            <a:endParaRPr lang="en-US" dirty="0"/>
          </a:p>
        </p:txBody>
      </p:sp>
      <p:sp>
        <p:nvSpPr>
          <p:cNvPr id="3" name="Content Placeholder 2"/>
          <p:cNvSpPr>
            <a:spLocks noGrp="1"/>
          </p:cNvSpPr>
          <p:nvPr>
            <p:ph idx="1"/>
          </p:nvPr>
        </p:nvSpPr>
        <p:spPr/>
        <p:txBody>
          <a:bodyPr>
            <a:normAutofit fontScale="92500"/>
          </a:bodyPr>
          <a:lstStyle/>
          <a:p>
            <a:r>
              <a:rPr lang="en-US" dirty="0"/>
              <a:t>A significance test relies on the logic of falsification—gathering evidence for the existence of something by demonstrating what it is </a:t>
            </a:r>
            <a:r>
              <a:rPr lang="en-US" i="1" dirty="0"/>
              <a:t>not.</a:t>
            </a:r>
            <a:r>
              <a:rPr lang="en-US" dirty="0"/>
              <a:t> </a:t>
            </a:r>
            <a:endParaRPr lang="en-US" dirty="0" smtClean="0"/>
          </a:p>
          <a:p>
            <a:endParaRPr lang="en-US" dirty="0" smtClean="0"/>
          </a:p>
          <a:p>
            <a:r>
              <a:rPr lang="en-US" dirty="0" smtClean="0"/>
              <a:t>We want to show that there is a relationship between gender and posting selfies in the population.</a:t>
            </a:r>
          </a:p>
          <a:p>
            <a:r>
              <a:rPr lang="en-US" dirty="0" smtClean="0"/>
              <a:t>So we want to show that the opposite is unlikely to happen.</a:t>
            </a:r>
          </a:p>
          <a:p>
            <a:r>
              <a:rPr lang="en-US" dirty="0" smtClean="0"/>
              <a:t>Our hypothesis is </a:t>
            </a:r>
            <a:r>
              <a:rPr lang="en-US" dirty="0"/>
              <a:t>that there is a relationship between gender and posting selfies in the </a:t>
            </a:r>
            <a:r>
              <a:rPr lang="en-US" dirty="0" smtClean="0"/>
              <a:t>population.</a:t>
            </a:r>
          </a:p>
          <a:p>
            <a:r>
              <a:rPr lang="en-US" dirty="0" smtClean="0"/>
              <a:t>The Null hypothesis we want to reject is that </a:t>
            </a:r>
            <a:r>
              <a:rPr lang="en-US" dirty="0"/>
              <a:t>that there is </a:t>
            </a:r>
            <a:r>
              <a:rPr lang="en-US" dirty="0" smtClean="0"/>
              <a:t>no relationship </a:t>
            </a:r>
            <a:r>
              <a:rPr lang="en-US" dirty="0"/>
              <a:t>between gender and posting selfies in the </a:t>
            </a:r>
            <a:r>
              <a:rPr lang="en-US" dirty="0" smtClean="0"/>
              <a:t>population.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01178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标题 1"/>
          <p:cNvSpPr>
            <a:spLocks noGrp="1"/>
          </p:cNvSpPr>
          <p:nvPr>
            <p:ph type="title"/>
          </p:nvPr>
        </p:nvSpPr>
        <p:spPr/>
        <p:txBody>
          <a:bodyPr/>
          <a:lstStyle/>
          <a:p>
            <a:pPr eaLnBrk="1" hangingPunct="1"/>
            <a:r>
              <a:rPr lang="en-US" altLang="zh-CN" dirty="0" smtClean="0">
                <a:cs typeface="黑体"/>
              </a:rPr>
              <a:t>Significance tests</a:t>
            </a:r>
            <a:endParaRPr lang="zh-CN" altLang="en-US" dirty="0" smtClean="0">
              <a:cs typeface="黑体"/>
            </a:endParaRPr>
          </a:p>
        </p:txBody>
      </p:sp>
      <p:sp>
        <p:nvSpPr>
          <p:cNvPr id="5" name="Content Placeholder 4"/>
          <p:cNvSpPr>
            <a:spLocks noGrp="1"/>
          </p:cNvSpPr>
          <p:nvPr>
            <p:ph idx="1"/>
          </p:nvPr>
        </p:nvSpPr>
        <p:spPr/>
        <p:txBody>
          <a:bodyPr/>
          <a:lstStyle/>
          <a:p>
            <a:r>
              <a:rPr lang="en-US" dirty="0" smtClean="0">
                <a:latin typeface="Lucida Sans Unicode" pitchFamily="34" charset="0"/>
              </a:rPr>
              <a:t>Null hypothesis </a:t>
            </a:r>
          </a:p>
          <a:p>
            <a:pPr lvl="1"/>
            <a:r>
              <a:rPr lang="en-US" dirty="0">
                <a:latin typeface="Lucida Sans Unicode" pitchFamily="34" charset="0"/>
              </a:rPr>
              <a:t>What we directly test</a:t>
            </a:r>
          </a:p>
          <a:p>
            <a:pPr lvl="1"/>
            <a:r>
              <a:rPr lang="en-US" dirty="0">
                <a:latin typeface="Lucida Sans Unicode" pitchFamily="34" charset="0"/>
              </a:rPr>
              <a:t>Often the null is a claim of </a:t>
            </a:r>
            <a:r>
              <a:rPr lang="en-US" i="1" dirty="0">
                <a:latin typeface="Lucida Sans Unicode" pitchFamily="34" charset="0"/>
              </a:rPr>
              <a:t>no</a:t>
            </a:r>
            <a:r>
              <a:rPr lang="en-US" dirty="0">
                <a:latin typeface="Lucida Sans Unicode" pitchFamily="34" charset="0"/>
              </a:rPr>
              <a:t> difference, </a:t>
            </a:r>
            <a:r>
              <a:rPr lang="en-US" i="1" dirty="0">
                <a:latin typeface="Lucida Sans Unicode" pitchFamily="34" charset="0"/>
              </a:rPr>
              <a:t>no </a:t>
            </a:r>
            <a:r>
              <a:rPr lang="en-US" dirty="0">
                <a:latin typeface="Lucida Sans Unicode" pitchFamily="34" charset="0"/>
              </a:rPr>
              <a:t>effect, or </a:t>
            </a:r>
            <a:r>
              <a:rPr lang="en-US" i="1" dirty="0">
                <a:latin typeface="Lucida Sans Unicode" pitchFamily="34" charset="0"/>
              </a:rPr>
              <a:t>no</a:t>
            </a:r>
            <a:r>
              <a:rPr lang="en-US" dirty="0">
                <a:latin typeface="Lucida Sans Unicode" pitchFamily="34" charset="0"/>
              </a:rPr>
              <a:t> relationship</a:t>
            </a:r>
          </a:p>
          <a:p>
            <a:pPr lvl="2"/>
            <a:r>
              <a:rPr lang="en-US" sz="2100" dirty="0">
                <a:latin typeface="Lucida Sans Unicode" pitchFamily="34" charset="0"/>
              </a:rPr>
              <a:t>Ex: On average, wages of men and women are the same (there is no difference) </a:t>
            </a:r>
          </a:p>
          <a:p>
            <a:pPr>
              <a:spcBef>
                <a:spcPts val="500"/>
              </a:spcBef>
              <a:buClr>
                <a:schemeClr val="accent2"/>
              </a:buClr>
            </a:pPr>
            <a:r>
              <a:rPr lang="en-US" dirty="0" smtClean="0">
                <a:latin typeface="Lucida Sans Unicode" pitchFamily="34" charset="0"/>
              </a:rPr>
              <a:t>Alternative hypothesis </a:t>
            </a:r>
          </a:p>
          <a:p>
            <a:pPr lvl="1"/>
            <a:r>
              <a:rPr lang="en-US" dirty="0">
                <a:latin typeface="Lucida Sans Unicode" pitchFamily="34" charset="0"/>
              </a:rPr>
              <a:t>Often what we are interested in proving</a:t>
            </a:r>
          </a:p>
          <a:p>
            <a:pPr lvl="1"/>
            <a:r>
              <a:rPr lang="en-US" dirty="0">
                <a:latin typeface="Lucida Sans Unicode" pitchFamily="34" charset="0"/>
              </a:rPr>
              <a:t>Logical alternative to the null hypothesis </a:t>
            </a:r>
          </a:p>
          <a:p>
            <a:pPr lvl="2"/>
            <a:r>
              <a:rPr lang="en-US" sz="2100" dirty="0">
                <a:latin typeface="Lucida Sans Unicode" pitchFamily="34" charset="0"/>
              </a:rPr>
              <a:t>Ex: Men have higher average wages than women</a:t>
            </a:r>
          </a:p>
        </p:txBody>
      </p:sp>
      <p:sp>
        <p:nvSpPr>
          <p:cNvPr id="3" name="Content Placeholder 2"/>
          <p:cNvSpPr txBox="1">
            <a:spLocks/>
          </p:cNvSpPr>
          <p:nvPr/>
        </p:nvSpPr>
        <p:spPr>
          <a:xfrm>
            <a:off x="1981200" y="1219201"/>
            <a:ext cx="8229600" cy="4937125"/>
          </a:xfrm>
          <a:prstGeom prst="rect">
            <a:avLst/>
          </a:prstGeom>
        </p:spPr>
        <p:txBody>
          <a:bodyPr/>
          <a:lstStyle/>
          <a:p>
            <a:pPr marL="273050" indent="-273050">
              <a:spcBef>
                <a:spcPts val="600"/>
              </a:spcBef>
              <a:buClr>
                <a:schemeClr val="accent1"/>
              </a:buClr>
              <a:buSzPct val="76000"/>
              <a:buFont typeface="Wingdings 3" pitchFamily="18" charset="2"/>
              <a:buChar char=""/>
            </a:pPr>
            <a:endParaRPr lang="en-US" sz="2600" dirty="0">
              <a:latin typeface="Lucida Sans Unicode" pitchFamily="34" charset="0"/>
            </a:endParaRPr>
          </a:p>
        </p:txBody>
      </p:sp>
    </p:spTree>
    <p:extLst>
      <p:ext uri="{BB962C8B-B14F-4D97-AF65-F5344CB8AC3E}">
        <p14:creationId xmlns:p14="http://schemas.microsoft.com/office/powerpoint/2010/main" val="579652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标题 1"/>
          <p:cNvSpPr>
            <a:spLocks noGrp="1"/>
          </p:cNvSpPr>
          <p:nvPr>
            <p:ph type="title"/>
          </p:nvPr>
        </p:nvSpPr>
        <p:spPr>
          <a:xfrm>
            <a:off x="7673593" y="643467"/>
            <a:ext cx="2511806" cy="5584296"/>
          </a:xfrm>
        </p:spPr>
        <p:txBody>
          <a:bodyPr anchor="ctr">
            <a:normAutofit/>
          </a:bodyPr>
          <a:lstStyle/>
          <a:p>
            <a:pPr eaLnBrk="1" hangingPunct="1"/>
            <a:r>
              <a:rPr lang="en-US" altLang="zh-CN" sz="3500">
                <a:solidFill>
                  <a:srgbClr val="FFFFFF"/>
                </a:solidFill>
                <a:cs typeface="黑体"/>
              </a:rPr>
              <a:t>Significance tests: Basic Idea</a:t>
            </a:r>
            <a:endParaRPr lang="zh-CN" altLang="en-US" sz="3500">
              <a:solidFill>
                <a:srgbClr val="FFFFFF"/>
              </a:solidFill>
              <a:cs typeface="黑体"/>
            </a:endParaRPr>
          </a:p>
        </p:txBody>
      </p:sp>
      <p:graphicFrame>
        <p:nvGraphicFramePr>
          <p:cNvPr id="135172" name="Content Placeholder 4">
            <a:extLst>
              <a:ext uri="{FF2B5EF4-FFF2-40B4-BE49-F238E27FC236}">
                <a16:creationId xmlns:a16="http://schemas.microsoft.com/office/drawing/2014/main" xmlns="" id="{290558CE-A508-4C19-AFCD-ADCE3C171E35}"/>
              </a:ext>
            </a:extLst>
          </p:cNvPr>
          <p:cNvGraphicFramePr>
            <a:graphicFrameLocks noGrp="1"/>
          </p:cNvGraphicFramePr>
          <p:nvPr>
            <p:ph idx="1"/>
            <p:extLst/>
          </p:nvPr>
        </p:nvGraphicFramePr>
        <p:xfrm>
          <a:off x="1999059" y="684213"/>
          <a:ext cx="4708922"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txBox="1">
            <a:spLocks/>
          </p:cNvSpPr>
          <p:nvPr/>
        </p:nvSpPr>
        <p:spPr>
          <a:xfrm>
            <a:off x="1981200" y="1219201"/>
            <a:ext cx="8229600" cy="4937125"/>
          </a:xfrm>
          <a:prstGeom prst="rect">
            <a:avLst/>
          </a:prstGeom>
        </p:spPr>
        <p:txBody>
          <a:bodyPr/>
          <a:lstStyle/>
          <a:p>
            <a:pPr marL="273050" indent="-273050">
              <a:spcBef>
                <a:spcPts val="600"/>
              </a:spcBef>
              <a:buClr>
                <a:schemeClr val="accent1"/>
              </a:buClr>
              <a:buSzPct val="76000"/>
              <a:buFont typeface="Wingdings 3" pitchFamily="18" charset="2"/>
              <a:buChar char=""/>
            </a:pPr>
            <a:endParaRPr lang="en-US" sz="2400" dirty="0">
              <a:solidFill>
                <a:schemeClr val="tx2"/>
              </a:solidFill>
              <a:latin typeface="Lucida Sans Unicode" pitchFamily="34" charset="0"/>
            </a:endParaRPr>
          </a:p>
        </p:txBody>
      </p:sp>
    </p:spTree>
    <p:extLst>
      <p:ext uri="{BB962C8B-B14F-4D97-AF65-F5344CB8AC3E}">
        <p14:creationId xmlns:p14="http://schemas.microsoft.com/office/powerpoint/2010/main" val="330323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Statistics and probability theory tell us that this test statistic takes the shape of a </a:t>
            </a:r>
            <a:r>
              <a:rPr lang="en-US" i="1" dirty="0"/>
              <a:t>t</a:t>
            </a:r>
            <a:r>
              <a:rPr lang="en-US" dirty="0"/>
              <a:t> distribution (which looks much like a normal </a:t>
            </a:r>
            <a:r>
              <a:rPr lang="en-US" i="1" dirty="0"/>
              <a:t>Z</a:t>
            </a:r>
            <a:r>
              <a:rPr lang="en-US" dirty="0"/>
              <a:t> distribution, as we mentioned earlier, although a bit flatter and more spread out). </a:t>
            </a:r>
            <a:endParaRPr lang="en-US" dirty="0" smtClean="0"/>
          </a:p>
          <a:p>
            <a:endParaRPr lang="en-US" dirty="0"/>
          </a:p>
          <a:p>
            <a:r>
              <a:rPr lang="en-US" dirty="0" smtClean="0"/>
              <a:t>The </a:t>
            </a:r>
            <a:r>
              <a:rPr lang="en-US" dirty="0"/>
              <a:t>statistical software does the </a:t>
            </a:r>
            <a:r>
              <a:rPr lang="en-US" i="1" dirty="0"/>
              <a:t>t</a:t>
            </a:r>
            <a:r>
              <a:rPr lang="en-US" dirty="0"/>
              <a:t>-test calculations for us, so we won’t worry about the details here (you can find them in any introductory statistics textbook). The computer tells us that a </a:t>
            </a:r>
            <a:r>
              <a:rPr lang="en-US" i="1" dirty="0"/>
              <a:t>t</a:t>
            </a:r>
            <a:r>
              <a:rPr lang="en-US" dirty="0"/>
              <a:t> statistic of −1.729 has a probability of .084 (or 8.4%). The next thing to do is figure out what this probability—or </a:t>
            </a:r>
            <a:r>
              <a:rPr lang="en-US" i="1" dirty="0"/>
              <a:t>p</a:t>
            </a:r>
            <a:r>
              <a:rPr lang="en-US" dirty="0"/>
              <a:t> value—tells us.</a:t>
            </a:r>
          </a:p>
        </p:txBody>
      </p:sp>
    </p:spTree>
    <p:extLst>
      <p:ext uri="{BB962C8B-B14F-4D97-AF65-F5344CB8AC3E}">
        <p14:creationId xmlns:p14="http://schemas.microsoft.com/office/powerpoint/2010/main" val="1424180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8/7</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742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doing a significance test</a:t>
            </a:r>
            <a:endParaRPr lang="en-US" dirty="0"/>
          </a:p>
        </p:txBody>
      </p:sp>
      <p:sp>
        <p:nvSpPr>
          <p:cNvPr id="3" name="Content Placeholder 2"/>
          <p:cNvSpPr>
            <a:spLocks noGrp="1"/>
          </p:cNvSpPr>
          <p:nvPr>
            <p:ph idx="1"/>
          </p:nvPr>
        </p:nvSpPr>
        <p:spPr/>
        <p:txBody>
          <a:bodyPr/>
          <a:lstStyle/>
          <a:p>
            <a:r>
              <a:rPr lang="en-US" dirty="0" smtClean="0"/>
              <a:t>1 Form a null hypothesis.</a:t>
            </a:r>
          </a:p>
          <a:p>
            <a:endParaRPr lang="en-US" dirty="0"/>
          </a:p>
          <a:p>
            <a:r>
              <a:rPr lang="en-US" dirty="0" smtClean="0"/>
              <a:t>2 Compute the test statistics.</a:t>
            </a:r>
          </a:p>
          <a:p>
            <a:endParaRPr lang="en-US" dirty="0"/>
          </a:p>
          <a:p>
            <a:r>
              <a:rPr lang="en-US" dirty="0" smtClean="0"/>
              <a:t>3 Compute the p value.</a:t>
            </a:r>
          </a:p>
          <a:p>
            <a:endParaRPr lang="en-US" dirty="0"/>
          </a:p>
          <a:p>
            <a:r>
              <a:rPr lang="en-US" dirty="0" smtClean="0"/>
              <a:t>4 Decide if the p value is small enough.</a:t>
            </a:r>
            <a:endParaRPr lang="en-US" dirty="0"/>
          </a:p>
        </p:txBody>
      </p:sp>
    </p:spTree>
    <p:extLst>
      <p:ext uri="{BB962C8B-B14F-4D97-AF65-F5344CB8AC3E}">
        <p14:creationId xmlns:p14="http://schemas.microsoft.com/office/powerpoint/2010/main" val="103568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1448</Words>
  <Application>Microsoft Macintosh PowerPoint</Application>
  <PresentationFormat>Widescreen</PresentationFormat>
  <Paragraphs>249</Paragraphs>
  <Slides>36</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Calibri</vt:lpstr>
      <vt:lpstr>Calibri Light</vt:lpstr>
      <vt:lpstr>DengXian</vt:lpstr>
      <vt:lpstr>DengXian Light</vt:lpstr>
      <vt:lpstr>Lucida Sans Unicode</vt:lpstr>
      <vt:lpstr>Mangal</vt:lpstr>
      <vt:lpstr>Wingdings</vt:lpstr>
      <vt:lpstr>Wingdings 3</vt:lpstr>
      <vt:lpstr>黑体</vt:lpstr>
      <vt:lpstr>Arial</vt:lpstr>
      <vt:lpstr>Office Theme</vt:lpstr>
      <vt:lpstr>PowerPoint Presentation</vt:lpstr>
      <vt:lpstr>Significance tests</vt:lpstr>
      <vt:lpstr>Significance tests</vt:lpstr>
      <vt:lpstr>The logic of significance test</vt:lpstr>
      <vt:lpstr>Significance tests</vt:lpstr>
      <vt:lpstr>Significance tests: Basic Idea</vt:lpstr>
      <vt:lpstr>PowerPoint Presentation</vt:lpstr>
      <vt:lpstr>8/7</vt:lpstr>
      <vt:lpstr>Steps of doing a significance test</vt:lpstr>
      <vt:lpstr>Running a significance test</vt:lpstr>
      <vt:lpstr>Running a significance test</vt:lpstr>
      <vt:lpstr>Steps of doing a significance test</vt:lpstr>
      <vt:lpstr>PowerPoint Presentation</vt:lpstr>
      <vt:lpstr>PowerPoint Presentation</vt:lpstr>
      <vt:lpstr>PowerPoint Presentation</vt:lpstr>
      <vt:lpstr>Two sample t-test</vt:lpstr>
      <vt:lpstr>P value</vt:lpstr>
      <vt:lpstr>How low should the p value be for us to reject the null hypothesis?</vt:lpstr>
      <vt:lpstr>P values </vt:lpstr>
      <vt:lpstr>Running a significance test </vt:lpstr>
      <vt:lpstr>Interpreting p values for differences </vt:lpstr>
      <vt:lpstr>Significance tests for simple regression</vt:lpstr>
      <vt:lpstr>PowerPoint Presentation</vt:lpstr>
      <vt:lpstr>Chi-square test</vt:lpstr>
      <vt:lpstr>Chi-square test </vt:lpstr>
      <vt:lpstr>Chi-square test </vt:lpstr>
      <vt:lpstr>Crosstab and Chi Square Test </vt:lpstr>
      <vt:lpstr>PowerPoint Presentation</vt:lpstr>
      <vt:lpstr>Other common statistical analyses and their tests</vt:lpstr>
      <vt:lpstr>Correctly interpreting a P Value</vt:lpstr>
      <vt:lpstr>Practical significance</vt:lpstr>
      <vt:lpstr>Statistical significance v. practical significance </vt:lpstr>
      <vt:lpstr>Statistical significance v. practical significance </vt:lpstr>
      <vt:lpstr>Type I and Type II errors </vt:lpstr>
      <vt:lpstr>Wednesday’s lab</vt:lpstr>
      <vt:lpstr>Quantitative methods assignment</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Yunkang Yang</dc:creator>
  <cp:lastModifiedBy>Yunkang Yang</cp:lastModifiedBy>
  <cp:revision>1</cp:revision>
  <dcterms:created xsi:type="dcterms:W3CDTF">2018-08-09T19:19:11Z</dcterms:created>
  <dcterms:modified xsi:type="dcterms:W3CDTF">2018-08-09T19:19:52Z</dcterms:modified>
</cp:coreProperties>
</file>