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6"/>
  </p:notesMasterIdLst>
  <p:sldIdLst>
    <p:sldId id="256" r:id="rId2"/>
    <p:sldId id="327" r:id="rId3"/>
    <p:sldId id="328" r:id="rId4"/>
    <p:sldId id="329" r:id="rId5"/>
    <p:sldId id="330" r:id="rId6"/>
    <p:sldId id="331" r:id="rId7"/>
    <p:sldId id="332" r:id="rId8"/>
    <p:sldId id="333" r:id="rId9"/>
    <p:sldId id="339" r:id="rId10"/>
    <p:sldId id="340" r:id="rId11"/>
    <p:sldId id="346" r:id="rId12"/>
    <p:sldId id="341" r:id="rId13"/>
    <p:sldId id="342" r:id="rId14"/>
    <p:sldId id="356" r:id="rId15"/>
    <p:sldId id="345" r:id="rId16"/>
    <p:sldId id="344" r:id="rId17"/>
    <p:sldId id="347" r:id="rId18"/>
    <p:sldId id="348" r:id="rId19"/>
    <p:sldId id="298" r:id="rId20"/>
    <p:sldId id="349" r:id="rId21"/>
    <p:sldId id="299" r:id="rId22"/>
    <p:sldId id="300" r:id="rId23"/>
    <p:sldId id="301" r:id="rId24"/>
    <p:sldId id="302" r:id="rId25"/>
    <p:sldId id="334" r:id="rId26"/>
    <p:sldId id="303" r:id="rId27"/>
    <p:sldId id="304" r:id="rId28"/>
    <p:sldId id="305" r:id="rId29"/>
    <p:sldId id="306" r:id="rId30"/>
    <p:sldId id="310" r:id="rId31"/>
    <p:sldId id="311" r:id="rId32"/>
    <p:sldId id="312" r:id="rId33"/>
    <p:sldId id="350" r:id="rId34"/>
    <p:sldId id="313" r:id="rId35"/>
    <p:sldId id="314" r:id="rId36"/>
    <p:sldId id="335" r:id="rId37"/>
    <p:sldId id="318" r:id="rId38"/>
    <p:sldId id="336" r:id="rId39"/>
    <p:sldId id="320" r:id="rId40"/>
    <p:sldId id="321" r:id="rId41"/>
    <p:sldId id="317" r:id="rId42"/>
    <p:sldId id="322" r:id="rId43"/>
    <p:sldId id="324" r:id="rId44"/>
    <p:sldId id="325" r:id="rId45"/>
    <p:sldId id="316" r:id="rId46"/>
    <p:sldId id="315" r:id="rId47"/>
    <p:sldId id="351" r:id="rId48"/>
    <p:sldId id="352" r:id="rId49"/>
    <p:sldId id="353" r:id="rId50"/>
    <p:sldId id="354" r:id="rId51"/>
    <p:sldId id="355" r:id="rId52"/>
    <p:sldId id="258" r:id="rId53"/>
    <p:sldId id="259" r:id="rId54"/>
    <p:sldId id="260" r:id="rId55"/>
    <p:sldId id="263" r:id="rId56"/>
    <p:sldId id="264" r:id="rId57"/>
    <p:sldId id="265" r:id="rId58"/>
    <p:sldId id="266" r:id="rId59"/>
    <p:sldId id="337" r:id="rId60"/>
    <p:sldId id="272" r:id="rId61"/>
    <p:sldId id="273" r:id="rId62"/>
    <p:sldId id="275" r:id="rId63"/>
    <p:sldId id="276" r:id="rId64"/>
    <p:sldId id="277" r:id="rId65"/>
    <p:sldId id="278" r:id="rId66"/>
    <p:sldId id="279" r:id="rId67"/>
    <p:sldId id="290" r:id="rId68"/>
    <p:sldId id="291" r:id="rId69"/>
    <p:sldId id="292" r:id="rId70"/>
    <p:sldId id="293" r:id="rId71"/>
    <p:sldId id="294" r:id="rId72"/>
    <p:sldId id="295" r:id="rId73"/>
    <p:sldId id="296" r:id="rId74"/>
    <p:sldId id="297" r:id="rId7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275"/>
    <p:restoredTop sz="63418"/>
  </p:normalViewPr>
  <p:slideViewPr>
    <p:cSldViewPr snapToGrid="0" snapToObjects="1">
      <p:cViewPr>
        <p:scale>
          <a:sx n="87" d="100"/>
          <a:sy n="87" d="100"/>
        </p:scale>
        <p:origin x="1920" y="-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5A583B-A8F5-1643-AB25-6E8F24F2CC54}" type="datetimeFigureOut">
              <a:rPr lang="en-US" smtClean="0"/>
              <a:t>6/24/19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EB0C24-0B54-7843-A99E-9C70C4961294}" type="slidenum">
              <a:rPr lang="en-US" smtClean="0"/>
              <a:t>‹#›</a:t>
            </a:fld>
            <a:endParaRPr lang="en-US"/>
          </a:p>
        </p:txBody>
      </p:sp>
    </p:spTree>
    <p:extLst>
      <p:ext uri="{BB962C8B-B14F-4D97-AF65-F5344CB8AC3E}">
        <p14:creationId xmlns:p14="http://schemas.microsoft.com/office/powerpoint/2010/main" val="398454155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jigsaw.macmillanhighered.com/books/9781319068400/epub/OEBPS/xhtml/oha_9781329059491_glossary.xhtml#glos70" TargetMode="External"/><Relationship Id="rId2" Type="http://schemas.openxmlformats.org/officeDocument/2006/relationships/slide" Target="../slides/slide48.xml"/><Relationship Id="rId1" Type="http://schemas.openxmlformats.org/officeDocument/2006/relationships/notesMaster" Target="../notesMasters/notesMaster1.xml"/><Relationship Id="rId4" Type="http://schemas.openxmlformats.org/officeDocument/2006/relationships/hyperlink" Target="https://jigsaw.macmillanhighered.com/books/9781319068400/epub/OEBPS/xhtml/oha_9781329059491_glossary.xhtml#glos39"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jigsaw.macmillanhighered.com/books/9781319068400/epub/OEBPS/xhtml/oha_9781329059491_ch06.xhtml"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communication problems introduced by new media technology.</a:t>
            </a:r>
            <a:r>
              <a:rPr lang="en-US" baseline="0" dirty="0"/>
              <a:t> (Facebook unfriend). What does it mean? Friendship </a:t>
            </a:r>
            <a:r>
              <a:rPr lang="en-US" baseline="0" dirty="0" err="1"/>
              <a:t>severd</a:t>
            </a:r>
            <a:r>
              <a:rPr lang="en-US" baseline="0" dirty="0"/>
              <a:t>? No longer friends? Run into this person what to do?</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r>
              <a:rPr lang="en-US" baseline="0" dirty="0"/>
              <a:t>Fake news </a:t>
            </a:r>
          </a:p>
          <a:p>
            <a:endParaRPr lang="en-US" baseline="0" dirty="0"/>
          </a:p>
          <a:p>
            <a:r>
              <a:rPr lang="en-US" baseline="0" dirty="0" err="1"/>
              <a:t>Disinfomation</a:t>
            </a:r>
            <a:endParaRPr lang="en-US" baseline="0" dirty="0"/>
          </a:p>
          <a:p>
            <a:endParaRPr lang="en-US" baseline="0" dirty="0"/>
          </a:p>
          <a:p>
            <a:r>
              <a:rPr lang="en-US" baseline="0" dirty="0"/>
              <a:t>Doctored video of Nancy Pelosi </a:t>
            </a:r>
          </a:p>
          <a:p>
            <a:endParaRPr lang="en-US" baseline="0" dirty="0"/>
          </a:p>
          <a:p>
            <a:r>
              <a:rPr lang="en-US" baseline="0" dirty="0"/>
              <a:t>Privacy issues in online environment, is it safe to use google chromes?</a:t>
            </a:r>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6DEB0C24-0B54-7843-A99E-9C70C4961294}" type="slidenum">
              <a:rPr lang="en-US" smtClean="0"/>
              <a:t>3</a:t>
            </a:fld>
            <a:endParaRPr lang="en-US"/>
          </a:p>
        </p:txBody>
      </p:sp>
    </p:spTree>
    <p:extLst>
      <p:ext uri="{BB962C8B-B14F-4D97-AF65-F5344CB8AC3E}">
        <p14:creationId xmlns:p14="http://schemas.microsoft.com/office/powerpoint/2010/main" val="11364296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part of the problem,</a:t>
            </a:r>
            <a:r>
              <a:rPr lang="en-US" baseline="0" dirty="0"/>
              <a:t> the problem of the gap of social skills or even intelligence between</a:t>
            </a:r>
          </a:p>
          <a:p>
            <a:r>
              <a:rPr lang="en-US" baseline="0" dirty="0"/>
              <a:t>Rich and poor kids is a communication problem.</a:t>
            </a:r>
          </a:p>
          <a:p>
            <a:endParaRPr lang="en-US" baseline="0" dirty="0"/>
          </a:p>
          <a:p>
            <a:endParaRPr lang="en-US" baseline="0" dirty="0"/>
          </a:p>
          <a:p>
            <a:r>
              <a:rPr lang="en-US" baseline="0" dirty="0"/>
              <a:t>Research shows that two kinds of talk are especially important.</a:t>
            </a:r>
          </a:p>
          <a:p>
            <a:endParaRPr lang="en-US" baseline="0" dirty="0"/>
          </a:p>
        </p:txBody>
      </p:sp>
      <p:sp>
        <p:nvSpPr>
          <p:cNvPr id="4" name="Slide Number Placeholder 3"/>
          <p:cNvSpPr>
            <a:spLocks noGrp="1"/>
          </p:cNvSpPr>
          <p:nvPr>
            <p:ph type="sldNum" sz="quarter" idx="10"/>
          </p:nvPr>
        </p:nvSpPr>
        <p:spPr/>
        <p:txBody>
          <a:bodyPr/>
          <a:lstStyle/>
          <a:p>
            <a:fld id="{6DEB0C24-0B54-7843-A99E-9C70C4961294}" type="slidenum">
              <a:rPr lang="en-US" smtClean="0"/>
              <a:t>23</a:t>
            </a:fld>
            <a:endParaRPr lang="en-US"/>
          </a:p>
        </p:txBody>
      </p:sp>
    </p:spTree>
    <p:extLst>
      <p:ext uri="{BB962C8B-B14F-4D97-AF65-F5344CB8AC3E}">
        <p14:creationId xmlns:p14="http://schemas.microsoft.com/office/powerpoint/2010/main" val="1489297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Conversational</a:t>
            </a:r>
            <a:r>
              <a:rPr lang="en-US" baseline="0" dirty="0"/>
              <a:t> turn taking is very important. </a:t>
            </a:r>
            <a:endParaRPr lang="en-US" dirty="0"/>
          </a:p>
        </p:txBody>
      </p:sp>
      <p:sp>
        <p:nvSpPr>
          <p:cNvPr id="4" name="Slide Number Placeholder 3"/>
          <p:cNvSpPr>
            <a:spLocks noGrp="1"/>
          </p:cNvSpPr>
          <p:nvPr>
            <p:ph type="sldNum" sz="quarter" idx="10"/>
          </p:nvPr>
        </p:nvSpPr>
        <p:spPr/>
        <p:txBody>
          <a:bodyPr/>
          <a:lstStyle/>
          <a:p>
            <a:fld id="{6DEB0C24-0B54-7843-A99E-9C70C4961294}" type="slidenum">
              <a:rPr lang="en-US" smtClean="0"/>
              <a:t>24</a:t>
            </a:fld>
            <a:endParaRPr lang="en-US"/>
          </a:p>
        </p:txBody>
      </p:sp>
    </p:spTree>
    <p:extLst>
      <p:ext uri="{BB962C8B-B14F-4D97-AF65-F5344CB8AC3E}">
        <p14:creationId xmlns:p14="http://schemas.microsoft.com/office/powerpoint/2010/main" val="1916114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how</a:t>
            </a:r>
            <a:r>
              <a:rPr lang="en-US" baseline="0" dirty="0"/>
              <a:t> parents talk with children has a profound effect their brain development, many cities and foundations launched media campaigns </a:t>
            </a:r>
            <a:r>
              <a:rPr lang="en-US" baseline="0" dirty="0" err="1"/>
              <a:t>aimted</a:t>
            </a:r>
            <a:r>
              <a:rPr lang="en-US" baseline="0" dirty="0"/>
              <a:t> </a:t>
            </a:r>
          </a:p>
          <a:p>
            <a:r>
              <a:rPr lang="en-US" baseline="0" dirty="0"/>
              <a:t>At parents. </a:t>
            </a:r>
          </a:p>
          <a:p>
            <a:r>
              <a:rPr lang="en-US" baseline="0" dirty="0"/>
              <a:t>Such as this program in Seattle, called Vroom, is to help parents to communicate with their children effectively.</a:t>
            </a:r>
          </a:p>
          <a:p>
            <a:endParaRPr lang="en-US" dirty="0"/>
          </a:p>
        </p:txBody>
      </p:sp>
      <p:sp>
        <p:nvSpPr>
          <p:cNvPr id="4" name="Slide Number Placeholder 3"/>
          <p:cNvSpPr>
            <a:spLocks noGrp="1"/>
          </p:cNvSpPr>
          <p:nvPr>
            <p:ph type="sldNum" sz="quarter" idx="10"/>
          </p:nvPr>
        </p:nvSpPr>
        <p:spPr/>
        <p:txBody>
          <a:bodyPr/>
          <a:lstStyle/>
          <a:p>
            <a:fld id="{6DEB0C24-0B54-7843-A99E-9C70C4961294}" type="slidenum">
              <a:rPr lang="en-US" smtClean="0"/>
              <a:t>25</a:t>
            </a:fld>
            <a:endParaRPr lang="en-US"/>
          </a:p>
        </p:txBody>
      </p:sp>
    </p:spTree>
    <p:extLst>
      <p:ext uri="{BB962C8B-B14F-4D97-AF65-F5344CB8AC3E}">
        <p14:creationId xmlns:p14="http://schemas.microsoft.com/office/powerpoint/2010/main" val="14574844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Kissing is also a way of communication.</a:t>
            </a:r>
            <a:r>
              <a:rPr lang="en-US" baseline="0" dirty="0"/>
              <a:t> It is a way for us to express affection. But it is also good for our health. </a:t>
            </a:r>
            <a:endParaRPr lang="en-US" dirty="0"/>
          </a:p>
          <a:p>
            <a:endParaRPr lang="en-US" dirty="0"/>
          </a:p>
          <a:p>
            <a:r>
              <a:rPr lang="en-US" dirty="0"/>
              <a:t>Studies by Kory Floyd</a:t>
            </a:r>
            <a:r>
              <a:rPr lang="en-US" baseline="0" dirty="0"/>
              <a:t> and others, Arizona state U in 2009, western journal of </a:t>
            </a:r>
            <a:r>
              <a:rPr lang="en-US" baseline="0" dirty="0" err="1"/>
              <a:t>communicaiton</a:t>
            </a:r>
            <a:r>
              <a:rPr lang="en-US" baseline="0" dirty="0"/>
              <a:t>, </a:t>
            </a:r>
            <a:endParaRPr lang="en-US" dirty="0"/>
          </a:p>
        </p:txBody>
      </p:sp>
      <p:sp>
        <p:nvSpPr>
          <p:cNvPr id="4" name="Slide Number Placeholder 3"/>
          <p:cNvSpPr>
            <a:spLocks noGrp="1"/>
          </p:cNvSpPr>
          <p:nvPr>
            <p:ph type="sldNum" sz="quarter" idx="10"/>
          </p:nvPr>
        </p:nvSpPr>
        <p:spPr/>
        <p:txBody>
          <a:bodyPr/>
          <a:lstStyle/>
          <a:p>
            <a:fld id="{6DEB0C24-0B54-7843-A99E-9C70C4961294}" type="slidenum">
              <a:rPr lang="en-US" smtClean="0"/>
              <a:t>26</a:t>
            </a:fld>
            <a:endParaRPr lang="en-US"/>
          </a:p>
        </p:txBody>
      </p:sp>
    </p:spTree>
    <p:extLst>
      <p:ext uri="{BB962C8B-B14F-4D97-AF65-F5344CB8AC3E}">
        <p14:creationId xmlns:p14="http://schemas.microsoft.com/office/powerpoint/2010/main" val="28513873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Kiss group: kiss at least three times</a:t>
            </a:r>
            <a:r>
              <a:rPr lang="en-US" baseline="0" dirty="0"/>
              <a:t> a day.</a:t>
            </a:r>
          </a:p>
          <a:p>
            <a:r>
              <a:rPr lang="en-US" baseline="0" dirty="0"/>
              <a:t>Control group: received messages that have nothing to do with kissing, and complete surveys.</a:t>
            </a:r>
          </a:p>
          <a:p>
            <a:r>
              <a:rPr lang="en-US" baseline="0" dirty="0"/>
              <a:t>Run basic medical test</a:t>
            </a:r>
            <a:endParaRPr lang="en-US" dirty="0"/>
          </a:p>
        </p:txBody>
      </p:sp>
      <p:sp>
        <p:nvSpPr>
          <p:cNvPr id="4" name="Slide Number Placeholder 3"/>
          <p:cNvSpPr>
            <a:spLocks noGrp="1"/>
          </p:cNvSpPr>
          <p:nvPr>
            <p:ph type="sldNum" sz="quarter" idx="10"/>
          </p:nvPr>
        </p:nvSpPr>
        <p:spPr/>
        <p:txBody>
          <a:bodyPr/>
          <a:lstStyle/>
          <a:p>
            <a:fld id="{6DEB0C24-0B54-7843-A99E-9C70C4961294}" type="slidenum">
              <a:rPr lang="en-US" smtClean="0"/>
              <a:t>27</a:t>
            </a:fld>
            <a:endParaRPr lang="en-US"/>
          </a:p>
        </p:txBody>
      </p:sp>
    </p:spTree>
    <p:extLst>
      <p:ext uri="{BB962C8B-B14F-4D97-AF65-F5344CB8AC3E}">
        <p14:creationId xmlns:p14="http://schemas.microsoft.com/office/powerpoint/2010/main" val="27799437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Researchers found that people from the</a:t>
            </a:r>
            <a:r>
              <a:rPr lang="en-US" baseline="0" dirty="0"/>
              <a:t> kiss group </a:t>
            </a:r>
            <a:endParaRPr lang="en-US" dirty="0"/>
          </a:p>
        </p:txBody>
      </p:sp>
      <p:sp>
        <p:nvSpPr>
          <p:cNvPr id="4" name="Slide Number Placeholder 3"/>
          <p:cNvSpPr>
            <a:spLocks noGrp="1"/>
          </p:cNvSpPr>
          <p:nvPr>
            <p:ph type="sldNum" sz="quarter" idx="10"/>
          </p:nvPr>
        </p:nvSpPr>
        <p:spPr/>
        <p:txBody>
          <a:bodyPr/>
          <a:lstStyle/>
          <a:p>
            <a:fld id="{6DEB0C24-0B54-7843-A99E-9C70C4961294}" type="slidenum">
              <a:rPr lang="en-US" smtClean="0"/>
              <a:t>28</a:t>
            </a:fld>
            <a:endParaRPr lang="en-US"/>
          </a:p>
        </p:txBody>
      </p:sp>
    </p:spTree>
    <p:extLst>
      <p:ext uri="{BB962C8B-B14F-4D97-AF65-F5344CB8AC3E}">
        <p14:creationId xmlns:p14="http://schemas.microsoft.com/office/powerpoint/2010/main" val="4777016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a:t>
            </a:r>
            <a:r>
              <a:rPr lang="en-US" baseline="0" dirty="0"/>
              <a:t> which one is more true? </a:t>
            </a:r>
          </a:p>
          <a:p>
            <a:r>
              <a:rPr lang="en-US" baseline="0" dirty="0"/>
              <a:t>We cannot rely on common sense all the time because it often gives us contradictory directions. </a:t>
            </a:r>
            <a:endParaRPr lang="en-US" dirty="0"/>
          </a:p>
        </p:txBody>
      </p:sp>
      <p:sp>
        <p:nvSpPr>
          <p:cNvPr id="4" name="Slide Number Placeholder 3"/>
          <p:cNvSpPr>
            <a:spLocks noGrp="1"/>
          </p:cNvSpPr>
          <p:nvPr>
            <p:ph type="sldNum" sz="quarter" idx="10"/>
          </p:nvPr>
        </p:nvSpPr>
        <p:spPr/>
        <p:txBody>
          <a:bodyPr/>
          <a:lstStyle/>
          <a:p>
            <a:fld id="{6DEB0C24-0B54-7843-A99E-9C70C4961294}" type="slidenum">
              <a:rPr lang="en-US" smtClean="0"/>
              <a:t>31</a:t>
            </a:fld>
            <a:endParaRPr lang="en-US"/>
          </a:p>
        </p:txBody>
      </p:sp>
    </p:spTree>
    <p:extLst>
      <p:ext uri="{BB962C8B-B14F-4D97-AF65-F5344CB8AC3E}">
        <p14:creationId xmlns:p14="http://schemas.microsoft.com/office/powerpoint/2010/main" val="7135847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better understand </a:t>
            </a:r>
            <a:r>
              <a:rPr lang="en-US" dirty="0" err="1"/>
              <a:t>communcation</a:t>
            </a:r>
            <a:r>
              <a:rPr lang="en-US" dirty="0"/>
              <a:t>, we need</a:t>
            </a:r>
            <a:r>
              <a:rPr lang="en-US" baseline="0" dirty="0"/>
              <a:t> a  way to think about the process to describe the parts. </a:t>
            </a:r>
          </a:p>
          <a:p>
            <a:r>
              <a:rPr lang="en-US" baseline="0" dirty="0"/>
              <a:t>We need to model</a:t>
            </a:r>
            <a:endParaRPr lang="en-US" dirty="0"/>
          </a:p>
        </p:txBody>
      </p:sp>
      <p:sp>
        <p:nvSpPr>
          <p:cNvPr id="4" name="Slide Number Placeholder 3"/>
          <p:cNvSpPr>
            <a:spLocks noGrp="1"/>
          </p:cNvSpPr>
          <p:nvPr>
            <p:ph type="sldNum" sz="quarter" idx="10"/>
          </p:nvPr>
        </p:nvSpPr>
        <p:spPr/>
        <p:txBody>
          <a:bodyPr/>
          <a:lstStyle/>
          <a:p>
            <a:fld id="{6DEB0C24-0B54-7843-A99E-9C70C4961294}" type="slidenum">
              <a:rPr lang="en-US" smtClean="0"/>
              <a:t>32</a:t>
            </a:fld>
            <a:endParaRPr lang="en-US"/>
          </a:p>
        </p:txBody>
      </p:sp>
    </p:spTree>
    <p:extLst>
      <p:ext uri="{BB962C8B-B14F-4D97-AF65-F5344CB8AC3E}">
        <p14:creationId xmlns:p14="http://schemas.microsoft.com/office/powerpoint/2010/main" val="20874710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Sending a text message to someone, sending an email</a:t>
            </a:r>
          </a:p>
          <a:p>
            <a:endParaRPr lang="en-US" dirty="0"/>
          </a:p>
          <a:p>
            <a:r>
              <a:rPr lang="en-US" dirty="0"/>
              <a:t>Something you do to others</a:t>
            </a:r>
          </a:p>
          <a:p>
            <a:endParaRPr lang="en-US" dirty="0"/>
          </a:p>
          <a:p>
            <a:r>
              <a:rPr lang="en-US" dirty="0"/>
              <a:t>Key components </a:t>
            </a:r>
          </a:p>
          <a:p>
            <a:endParaRPr lang="en-US" dirty="0"/>
          </a:p>
          <a:p>
            <a:r>
              <a:rPr lang="en-US" dirty="0"/>
              <a:t>But one question first</a:t>
            </a:r>
          </a:p>
          <a:p>
            <a:endParaRPr lang="en-US" dirty="0"/>
          </a:p>
          <a:p>
            <a:endParaRPr lang="en-US" dirty="0"/>
          </a:p>
        </p:txBody>
      </p:sp>
      <p:sp>
        <p:nvSpPr>
          <p:cNvPr id="4" name="Slide Number Placeholder 3"/>
          <p:cNvSpPr>
            <a:spLocks noGrp="1"/>
          </p:cNvSpPr>
          <p:nvPr>
            <p:ph type="sldNum" sz="quarter" idx="5"/>
          </p:nvPr>
        </p:nvSpPr>
        <p:spPr/>
        <p:txBody>
          <a:bodyPr/>
          <a:lstStyle/>
          <a:p>
            <a:fld id="{6DEB0C24-0B54-7843-A99E-9C70C4961294}" type="slidenum">
              <a:rPr lang="en-US" smtClean="0"/>
              <a:t>35</a:t>
            </a:fld>
            <a:endParaRPr lang="en-US"/>
          </a:p>
        </p:txBody>
      </p:sp>
    </p:spTree>
    <p:extLst>
      <p:ext uri="{BB962C8B-B14F-4D97-AF65-F5344CB8AC3E}">
        <p14:creationId xmlns:p14="http://schemas.microsoft.com/office/powerpoint/2010/main" val="24996605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B0C24-0B54-7843-A99E-9C70C4961294}" type="slidenum">
              <a:rPr lang="en-US" smtClean="0"/>
              <a:t>36</a:t>
            </a:fld>
            <a:endParaRPr lang="en-US"/>
          </a:p>
        </p:txBody>
      </p:sp>
    </p:spTree>
    <p:extLst>
      <p:ext uri="{BB962C8B-B14F-4D97-AF65-F5344CB8AC3E}">
        <p14:creationId xmlns:p14="http://schemas.microsoft.com/office/powerpoint/2010/main" val="1702282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B0C24-0B54-7843-A99E-9C70C4961294}" type="slidenum">
              <a:rPr lang="en-US" smtClean="0"/>
              <a:t>8</a:t>
            </a:fld>
            <a:endParaRPr lang="en-US"/>
          </a:p>
        </p:txBody>
      </p:sp>
    </p:spTree>
    <p:extLst>
      <p:ext uri="{BB962C8B-B14F-4D97-AF65-F5344CB8AC3E}">
        <p14:creationId xmlns:p14="http://schemas.microsoft.com/office/powerpoint/2010/main" val="1504046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Encoding</a:t>
            </a:r>
            <a:r>
              <a:rPr lang="en-US" baseline="0" dirty="0"/>
              <a:t> is the process of mentally constructing a message: putting it into a symbol that can be sent to someone.</a:t>
            </a:r>
          </a:p>
          <a:p>
            <a:r>
              <a:rPr lang="en-US" baseline="0" dirty="0"/>
              <a:t>Decoding is the process of interpreting and and assigning meaning to a message that gets received.</a:t>
            </a:r>
            <a:endParaRPr lang="en-US" dirty="0"/>
          </a:p>
        </p:txBody>
      </p:sp>
      <p:sp>
        <p:nvSpPr>
          <p:cNvPr id="4" name="Slide Number Placeholder 3"/>
          <p:cNvSpPr>
            <a:spLocks noGrp="1"/>
          </p:cNvSpPr>
          <p:nvPr>
            <p:ph type="sldNum" sz="quarter" idx="10"/>
          </p:nvPr>
        </p:nvSpPr>
        <p:spPr/>
        <p:txBody>
          <a:bodyPr/>
          <a:lstStyle/>
          <a:p>
            <a:fld id="{6DEB0C24-0B54-7843-A99E-9C70C4961294}" type="slidenum">
              <a:rPr lang="en-US" smtClean="0"/>
              <a:t>37</a:t>
            </a:fld>
            <a:endParaRPr lang="en-US"/>
          </a:p>
        </p:txBody>
      </p:sp>
    </p:spTree>
    <p:extLst>
      <p:ext uri="{BB962C8B-B14F-4D97-AF65-F5344CB8AC3E}">
        <p14:creationId xmlns:p14="http://schemas.microsoft.com/office/powerpoint/2010/main" val="7799549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examples</a:t>
            </a:r>
            <a:r>
              <a:rPr lang="en-US" baseline="0" dirty="0"/>
              <a:t> of communication without knowing?</a:t>
            </a:r>
          </a:p>
          <a:p>
            <a:r>
              <a:rPr lang="en-US" baseline="0" dirty="0"/>
              <a:t>Maybe it is a </a:t>
            </a:r>
            <a:r>
              <a:rPr lang="en-US" baseline="0" dirty="0" err="1"/>
              <a:t>viseral</a:t>
            </a:r>
            <a:r>
              <a:rPr lang="en-US" baseline="0" dirty="0"/>
              <a:t> reaction? -- </a:t>
            </a:r>
          </a:p>
          <a:p>
            <a:r>
              <a:rPr lang="en-US" baseline="0" dirty="0"/>
              <a:t>Maybe the person does not intend to communicate </a:t>
            </a:r>
            <a:endParaRPr lang="en-US" dirty="0"/>
          </a:p>
        </p:txBody>
      </p:sp>
      <p:sp>
        <p:nvSpPr>
          <p:cNvPr id="4" name="Slide Number Placeholder 3"/>
          <p:cNvSpPr>
            <a:spLocks noGrp="1"/>
          </p:cNvSpPr>
          <p:nvPr>
            <p:ph type="sldNum" sz="quarter" idx="10"/>
          </p:nvPr>
        </p:nvSpPr>
        <p:spPr/>
        <p:txBody>
          <a:bodyPr/>
          <a:lstStyle/>
          <a:p>
            <a:fld id="{6DEB0C24-0B54-7843-A99E-9C70C4961294}" type="slidenum">
              <a:rPr lang="en-US" smtClean="0"/>
              <a:t>39</a:t>
            </a:fld>
            <a:endParaRPr lang="en-US"/>
          </a:p>
        </p:txBody>
      </p:sp>
    </p:spTree>
    <p:extLst>
      <p:ext uri="{BB962C8B-B14F-4D97-AF65-F5344CB8AC3E}">
        <p14:creationId xmlns:p14="http://schemas.microsoft.com/office/powerpoint/2010/main" val="4679663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Face to face, phones,</a:t>
            </a:r>
            <a:r>
              <a:rPr lang="en-US" baseline="0" dirty="0"/>
              <a:t> writing, internet videogames, hearing, sight touch small taste</a:t>
            </a:r>
            <a:endParaRPr lang="en-US" dirty="0"/>
          </a:p>
        </p:txBody>
      </p:sp>
      <p:sp>
        <p:nvSpPr>
          <p:cNvPr id="4" name="Slide Number Placeholder 3"/>
          <p:cNvSpPr>
            <a:spLocks noGrp="1"/>
          </p:cNvSpPr>
          <p:nvPr>
            <p:ph type="sldNum" sz="quarter" idx="10"/>
          </p:nvPr>
        </p:nvSpPr>
        <p:spPr/>
        <p:txBody>
          <a:bodyPr/>
          <a:lstStyle/>
          <a:p>
            <a:fld id="{6DEB0C24-0B54-7843-A99E-9C70C4961294}" type="slidenum">
              <a:rPr lang="en-US" smtClean="0"/>
              <a:t>42</a:t>
            </a:fld>
            <a:endParaRPr lang="en-US"/>
          </a:p>
        </p:txBody>
      </p:sp>
    </p:spTree>
    <p:extLst>
      <p:ext uri="{BB962C8B-B14F-4D97-AF65-F5344CB8AC3E}">
        <p14:creationId xmlns:p14="http://schemas.microsoft.com/office/powerpoint/2010/main" val="1405289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B0C24-0B54-7843-A99E-9C70C4961294}" type="slidenum">
              <a:rPr lang="en-US" smtClean="0"/>
              <a:t>43</a:t>
            </a:fld>
            <a:endParaRPr lang="en-US"/>
          </a:p>
        </p:txBody>
      </p:sp>
    </p:spTree>
    <p:extLst>
      <p:ext uri="{BB962C8B-B14F-4D97-AF65-F5344CB8AC3E}">
        <p14:creationId xmlns:p14="http://schemas.microsoft.com/office/powerpoint/2010/main" val="29898232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sources and receivers simultaneously.</a:t>
            </a:r>
          </a:p>
          <a:p>
            <a:r>
              <a:rPr lang="en-US" dirty="0"/>
              <a:t>As</a:t>
            </a:r>
            <a:r>
              <a:rPr lang="en-US" baseline="0" dirty="0"/>
              <a:t> you are listening to me, you seem to be the receiver of my message. But as you are listening, you are also sending message about</a:t>
            </a:r>
          </a:p>
          <a:p>
            <a:r>
              <a:rPr lang="en-US" baseline="0" dirty="0"/>
              <a:t>How </a:t>
            </a:r>
            <a:r>
              <a:rPr lang="en-US" baseline="0" dirty="0" err="1"/>
              <a:t>attentative</a:t>
            </a:r>
            <a:r>
              <a:rPr lang="en-US" baseline="0" dirty="0"/>
              <a:t> you are, are you sitting in the front seat, are you playing with your phone while listening to me.</a:t>
            </a:r>
            <a:endParaRPr lang="en-US" dirty="0"/>
          </a:p>
        </p:txBody>
      </p:sp>
      <p:sp>
        <p:nvSpPr>
          <p:cNvPr id="4" name="Slide Number Placeholder 3"/>
          <p:cNvSpPr>
            <a:spLocks noGrp="1"/>
          </p:cNvSpPr>
          <p:nvPr>
            <p:ph type="sldNum" sz="quarter" idx="10"/>
          </p:nvPr>
        </p:nvSpPr>
        <p:spPr/>
        <p:txBody>
          <a:bodyPr/>
          <a:lstStyle/>
          <a:p>
            <a:fld id="{6DEB0C24-0B54-7843-A99E-9C70C4961294}" type="slidenum">
              <a:rPr lang="en-US" smtClean="0"/>
              <a:t>44</a:t>
            </a:fld>
            <a:endParaRPr lang="en-US"/>
          </a:p>
        </p:txBody>
      </p:sp>
    </p:spTree>
    <p:extLst>
      <p:ext uri="{BB962C8B-B14F-4D97-AF65-F5344CB8AC3E}">
        <p14:creationId xmlns:p14="http://schemas.microsoft.com/office/powerpoint/2010/main" val="20875795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a:t>
            </a:r>
            <a:r>
              <a:rPr lang="en-US" baseline="0" dirty="0"/>
              <a:t> the book real communication page 23</a:t>
            </a:r>
            <a:endParaRPr lang="en-US" dirty="0"/>
          </a:p>
        </p:txBody>
      </p:sp>
      <p:sp>
        <p:nvSpPr>
          <p:cNvPr id="4" name="Slide Number Placeholder 3"/>
          <p:cNvSpPr>
            <a:spLocks noGrp="1"/>
          </p:cNvSpPr>
          <p:nvPr>
            <p:ph type="sldNum" sz="quarter" idx="10"/>
          </p:nvPr>
        </p:nvSpPr>
        <p:spPr/>
        <p:txBody>
          <a:bodyPr/>
          <a:lstStyle/>
          <a:p>
            <a:fld id="{6DEB0C24-0B54-7843-A99E-9C70C4961294}" type="slidenum">
              <a:rPr lang="en-US" smtClean="0"/>
              <a:t>46</a:t>
            </a:fld>
            <a:endParaRPr lang="en-US"/>
          </a:p>
        </p:txBody>
      </p:sp>
    </p:spTree>
    <p:extLst>
      <p:ext uri="{BB962C8B-B14F-4D97-AF65-F5344CB8AC3E}">
        <p14:creationId xmlns:p14="http://schemas.microsoft.com/office/powerpoint/2010/main" val="19678034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 most obvious elements in any communication are the communicators themselves. When sending and receiving messages, each communicator is influenced by </a:t>
            </a:r>
            <a:r>
              <a:rPr lang="en-US" sz="1200" b="1" i="0" u="none" strike="noStrike" kern="1200" dirty="0">
                <a:solidFill>
                  <a:schemeClr val="tx1"/>
                </a:solidFill>
                <a:effectLst/>
                <a:latin typeface="+mn-lt"/>
                <a:ea typeface="+mn-ea"/>
                <a:cs typeface="+mn-cs"/>
                <a:hlinkClick r:id="rId3"/>
              </a:rPr>
              <a:t>cognitions</a:t>
            </a:r>
            <a:r>
              <a:rPr lang="en-US" sz="1200" b="0" i="0" u="none" strike="noStrike" kern="1200" dirty="0">
                <a:solidFill>
                  <a:schemeClr val="tx1"/>
                </a:solidFill>
                <a:effectLst/>
                <a:latin typeface="+mn-lt"/>
                <a:ea typeface="+mn-ea"/>
                <a:cs typeface="+mn-cs"/>
              </a:rPr>
              <a:t>,</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 the thoughts they have about themselves and others, including their understanding and awareness of who they are (smart, funny, compassionate), how well they like themselves, and how successful they think they are.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We discuss in depth self-concept/perception in our next class.</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For now, just understand that your cognitions influence your behavior when you communicate. </a:t>
            </a:r>
            <a:r>
              <a:rPr lang="en-US" sz="1200" b="1" i="0" u="none" strike="noStrike" kern="1200" dirty="0">
                <a:solidFill>
                  <a:schemeClr val="tx1"/>
                </a:solidFill>
                <a:effectLst/>
                <a:latin typeface="+mn-lt"/>
                <a:ea typeface="+mn-ea"/>
                <a:cs typeface="+mn-cs"/>
                <a:hlinkClick r:id="rId4"/>
              </a:rPr>
              <a:t>Behavior</a:t>
            </a:r>
            <a:r>
              <a:rPr lang="en-US" sz="1200" b="0" i="0" u="none" strike="noStrike" kern="1200" dirty="0">
                <a:solidFill>
                  <a:schemeClr val="tx1"/>
                </a:solidFill>
                <a:effectLst/>
                <a:latin typeface="+mn-lt"/>
                <a:ea typeface="+mn-ea"/>
                <a:cs typeface="+mn-cs"/>
              </a:rPr>
              <a:t> is observable communication, including verbal messages (words) and nonverbal messages (facial expressions, body movements, clothing, gestures). </a:t>
            </a:r>
          </a:p>
          <a:p>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DEB0C24-0B54-7843-A99E-9C70C4961294}" type="slidenum">
              <a:rPr lang="en-US" smtClean="0"/>
              <a:t>48</a:t>
            </a:fld>
            <a:endParaRPr lang="en-US"/>
          </a:p>
        </p:txBody>
      </p:sp>
    </p:spTree>
    <p:extLst>
      <p:ext uri="{BB962C8B-B14F-4D97-AF65-F5344CB8AC3E}">
        <p14:creationId xmlns:p14="http://schemas.microsoft.com/office/powerpoint/2010/main" val="37622911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A kiss, for example, has a different meaning when bestowed on your mother than it does when shared with your romantic partner.</a:t>
            </a:r>
            <a:endParaRPr lang="en-US" dirty="0"/>
          </a:p>
        </p:txBody>
      </p:sp>
      <p:sp>
        <p:nvSpPr>
          <p:cNvPr id="4" name="Slide Number Placeholder 3"/>
          <p:cNvSpPr>
            <a:spLocks noGrp="1"/>
          </p:cNvSpPr>
          <p:nvPr>
            <p:ph type="sldNum" sz="quarter" idx="5"/>
          </p:nvPr>
        </p:nvSpPr>
        <p:spPr/>
        <p:txBody>
          <a:bodyPr/>
          <a:lstStyle/>
          <a:p>
            <a:fld id="{6DEB0C24-0B54-7843-A99E-9C70C4961294}" type="slidenum">
              <a:rPr lang="en-US" smtClean="0"/>
              <a:t>49</a:t>
            </a:fld>
            <a:endParaRPr lang="en-US"/>
          </a:p>
        </p:txBody>
      </p:sp>
    </p:spTree>
    <p:extLst>
      <p:ext uri="{BB962C8B-B14F-4D97-AF65-F5344CB8AC3E}">
        <p14:creationId xmlns:p14="http://schemas.microsoft.com/office/powerpoint/2010/main" val="3567741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 situational context includes the social environment (a loud, boisterous party versus an intimate dinner for two), </a:t>
            </a:r>
          </a:p>
          <a:p>
            <a:r>
              <a:rPr lang="en-US" sz="1200" b="0" i="0" u="none" strike="noStrike" kern="1200" dirty="0">
                <a:solidFill>
                  <a:schemeClr val="tx1"/>
                </a:solidFill>
                <a:effectLst/>
                <a:latin typeface="+mn-lt"/>
                <a:ea typeface="+mn-ea"/>
                <a:cs typeface="+mn-cs"/>
              </a:rPr>
              <a:t>the physical place (at home in the kitchen versus at Chicago’s O’Hare International Airport), </a:t>
            </a:r>
          </a:p>
          <a:p>
            <a:r>
              <a:rPr lang="en-US" sz="1200" b="0" i="0" u="none" strike="noStrike" kern="1200" dirty="0">
                <a:solidFill>
                  <a:schemeClr val="tx1"/>
                </a:solidFill>
                <a:effectLst/>
                <a:latin typeface="+mn-lt"/>
                <a:ea typeface="+mn-ea"/>
                <a:cs typeface="+mn-cs"/>
              </a:rPr>
              <a:t>specific events and situations (a wedding versus a funeral),</a:t>
            </a:r>
          </a:p>
          <a:p>
            <a:r>
              <a:rPr lang="en-US" sz="1200" b="0" i="0" u="none" strike="noStrike" kern="1200" dirty="0">
                <a:solidFill>
                  <a:schemeClr val="tx1"/>
                </a:solidFill>
                <a:effectLst/>
                <a:latin typeface="+mn-lt"/>
                <a:ea typeface="+mn-ea"/>
                <a:cs typeface="+mn-cs"/>
              </a:rPr>
              <a:t>and even a specific mediated place (a private message versus a tweet).</a:t>
            </a:r>
          </a:p>
          <a:p>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It matters … </a:t>
            </a:r>
          </a:p>
          <a:p>
            <a:endParaRPr lang="en-US" sz="1200" b="0" i="0" u="none" strike="noStrike"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rPr>
              <a:t>Approrite</a:t>
            </a:r>
            <a:r>
              <a:rPr lang="en-US" sz="1200" b="0" i="0" u="none" strike="noStrike" kern="1200" dirty="0">
                <a:solidFill>
                  <a:schemeClr val="tx1"/>
                </a:solidFill>
                <a:effectLst/>
                <a:latin typeface="+mn-lt"/>
                <a:ea typeface="+mn-ea"/>
                <a:cs typeface="+mn-cs"/>
              </a:rPr>
              <a:t> to discuss work in a business setting </a:t>
            </a:r>
          </a:p>
          <a:p>
            <a:r>
              <a:rPr lang="en-US" sz="1200" b="0" i="0" u="none" strike="noStrike" kern="1200" dirty="0">
                <a:solidFill>
                  <a:schemeClr val="tx1"/>
                </a:solidFill>
                <a:effectLst/>
                <a:latin typeface="+mn-lt"/>
                <a:ea typeface="+mn-ea"/>
                <a:cs typeface="+mn-cs"/>
              </a:rPr>
              <a:t>But may be not, talk shop in a party.</a:t>
            </a:r>
            <a:endParaRPr lang="en-US" dirty="0"/>
          </a:p>
        </p:txBody>
      </p:sp>
      <p:sp>
        <p:nvSpPr>
          <p:cNvPr id="4" name="Slide Number Placeholder 3"/>
          <p:cNvSpPr>
            <a:spLocks noGrp="1"/>
          </p:cNvSpPr>
          <p:nvPr>
            <p:ph type="sldNum" sz="quarter" idx="5"/>
          </p:nvPr>
        </p:nvSpPr>
        <p:spPr/>
        <p:txBody>
          <a:bodyPr/>
          <a:lstStyle/>
          <a:p>
            <a:fld id="{6DEB0C24-0B54-7843-A99E-9C70C4961294}" type="slidenum">
              <a:rPr lang="en-US" smtClean="0"/>
              <a:t>50</a:t>
            </a:fld>
            <a:endParaRPr lang="en-US"/>
          </a:p>
        </p:txBody>
      </p:sp>
    </p:spTree>
    <p:extLst>
      <p:ext uri="{BB962C8B-B14F-4D97-AF65-F5344CB8AC3E}">
        <p14:creationId xmlns:p14="http://schemas.microsoft.com/office/powerpoint/2010/main" val="41094165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Culture is the backdrop for the situation, the relationship, and the communicators themselves. As you will learn in </a:t>
            </a:r>
            <a:r>
              <a:rPr lang="en-US" sz="1200" b="0" i="0" u="none" strike="noStrike" kern="1200" dirty="0">
                <a:solidFill>
                  <a:schemeClr val="tx1"/>
                </a:solidFill>
                <a:effectLst/>
                <a:latin typeface="+mn-lt"/>
                <a:ea typeface="+mn-ea"/>
                <a:cs typeface="+mn-cs"/>
                <a:hlinkClick r:id="rId3"/>
              </a:rPr>
              <a:t>Chapter 6</a:t>
            </a:r>
            <a:r>
              <a:rPr lang="en-US" sz="1200" b="0" i="0" u="none" strike="noStrike" kern="1200" dirty="0">
                <a:solidFill>
                  <a:schemeClr val="tx1"/>
                </a:solidFill>
                <a:effectLst/>
                <a:latin typeface="+mn-lt"/>
                <a:ea typeface="+mn-ea"/>
                <a:cs typeface="+mn-cs"/>
              </a:rPr>
              <a:t>, the communication aspects of culture encompass more than nationality; culture also includes race, gender, religion, sexual orientation, group identities, and so on. This cultural mix can create tensions and challenges but also incredible opportunities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The N* word, if you are black, and you are using this word while speaking anther black person,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It is different than … </a:t>
            </a:r>
          </a:p>
        </p:txBody>
      </p:sp>
      <p:sp>
        <p:nvSpPr>
          <p:cNvPr id="4" name="Slide Number Placeholder 3"/>
          <p:cNvSpPr>
            <a:spLocks noGrp="1"/>
          </p:cNvSpPr>
          <p:nvPr>
            <p:ph type="sldNum" sz="quarter" idx="5"/>
          </p:nvPr>
        </p:nvSpPr>
        <p:spPr/>
        <p:txBody>
          <a:bodyPr/>
          <a:lstStyle/>
          <a:p>
            <a:fld id="{6DEB0C24-0B54-7843-A99E-9C70C4961294}" type="slidenum">
              <a:rPr lang="en-US" smtClean="0"/>
              <a:t>51</a:t>
            </a:fld>
            <a:endParaRPr lang="en-US"/>
          </a:p>
        </p:txBody>
      </p:sp>
    </p:spTree>
    <p:extLst>
      <p:ext uri="{BB962C8B-B14F-4D97-AF65-F5344CB8AC3E}">
        <p14:creationId xmlns:p14="http://schemas.microsoft.com/office/powerpoint/2010/main" val="1803091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involves coding news articles. For example, I will ask you to read an article related to the Ford-Kavanaugh controversy and determine whether it is</a:t>
            </a:r>
          </a:p>
          <a:p>
            <a:r>
              <a:rPr lang="en-US" dirty="0"/>
              <a:t>Against or …</a:t>
            </a:r>
          </a:p>
        </p:txBody>
      </p:sp>
      <p:sp>
        <p:nvSpPr>
          <p:cNvPr id="4" name="Slide Number Placeholder 3"/>
          <p:cNvSpPr>
            <a:spLocks noGrp="1"/>
          </p:cNvSpPr>
          <p:nvPr>
            <p:ph type="sldNum" sz="quarter" idx="5"/>
          </p:nvPr>
        </p:nvSpPr>
        <p:spPr/>
        <p:txBody>
          <a:bodyPr/>
          <a:lstStyle/>
          <a:p>
            <a:fld id="{6DEB0C24-0B54-7843-A99E-9C70C4961294}" type="slidenum">
              <a:rPr lang="en-US" smtClean="0"/>
              <a:t>9</a:t>
            </a:fld>
            <a:endParaRPr lang="en-US"/>
          </a:p>
        </p:txBody>
      </p:sp>
    </p:spTree>
    <p:extLst>
      <p:ext uri="{BB962C8B-B14F-4D97-AF65-F5344CB8AC3E}">
        <p14:creationId xmlns:p14="http://schemas.microsoft.com/office/powerpoint/2010/main" val="10184640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B0C24-0B54-7843-A99E-9C70C4961294}" type="slidenum">
              <a:rPr lang="en-US" smtClean="0"/>
              <a:t>54</a:t>
            </a:fld>
            <a:endParaRPr lang="en-US"/>
          </a:p>
        </p:txBody>
      </p:sp>
    </p:spTree>
    <p:extLst>
      <p:ext uri="{BB962C8B-B14F-4D97-AF65-F5344CB8AC3E}">
        <p14:creationId xmlns:p14="http://schemas.microsoft.com/office/powerpoint/2010/main" val="10121914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B0C24-0B54-7843-A99E-9C70C4961294}" type="slidenum">
              <a:rPr lang="en-US" smtClean="0"/>
              <a:t>58</a:t>
            </a:fld>
            <a:endParaRPr lang="en-US"/>
          </a:p>
        </p:txBody>
      </p:sp>
    </p:spTree>
    <p:extLst>
      <p:ext uri="{BB962C8B-B14F-4D97-AF65-F5344CB8AC3E}">
        <p14:creationId xmlns:p14="http://schemas.microsoft.com/office/powerpoint/2010/main" val="8349683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Culture refers to the shared</a:t>
            </a:r>
            <a:r>
              <a:rPr lang="en-US" baseline="0" dirty="0"/>
              <a:t> beliefs, values, and practices of a group of people. </a:t>
            </a:r>
          </a:p>
          <a:p>
            <a:r>
              <a:rPr lang="en-US" baseline="0" dirty="0"/>
              <a:t>If you do not understand a symbol, it might be because the symbol comes from a different culture.</a:t>
            </a:r>
          </a:p>
          <a:p>
            <a:r>
              <a:rPr lang="en-US" baseline="0" dirty="0"/>
              <a:t>Think about a culture in which people never discover gold, or gold is as cheap as iron. Would what the rich man in </a:t>
            </a:r>
            <a:r>
              <a:rPr lang="en-US" baseline="0" dirty="0" err="1"/>
              <a:t>india</a:t>
            </a:r>
            <a:r>
              <a:rPr lang="en-US" baseline="0" dirty="0"/>
              <a:t> does make any sense? No.</a:t>
            </a:r>
            <a:endParaRPr lang="en-US" dirty="0"/>
          </a:p>
        </p:txBody>
      </p:sp>
      <p:sp>
        <p:nvSpPr>
          <p:cNvPr id="4" name="Slide Number Placeholder 3"/>
          <p:cNvSpPr>
            <a:spLocks noGrp="1"/>
          </p:cNvSpPr>
          <p:nvPr>
            <p:ph type="sldNum" sz="quarter" idx="10"/>
          </p:nvPr>
        </p:nvSpPr>
        <p:spPr/>
        <p:txBody>
          <a:bodyPr/>
          <a:lstStyle/>
          <a:p>
            <a:fld id="{6DEB0C24-0B54-7843-A99E-9C70C4961294}" type="slidenum">
              <a:rPr lang="en-US" smtClean="0"/>
              <a:t>60</a:t>
            </a:fld>
            <a:endParaRPr lang="en-US"/>
          </a:p>
        </p:txBody>
      </p:sp>
    </p:spTree>
    <p:extLst>
      <p:ext uri="{BB962C8B-B14F-4D97-AF65-F5344CB8AC3E}">
        <p14:creationId xmlns:p14="http://schemas.microsoft.com/office/powerpoint/2010/main" val="26103234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Culture refers to the shared</a:t>
            </a:r>
            <a:r>
              <a:rPr lang="en-US" baseline="0" dirty="0"/>
              <a:t> beliefs, values, and practices of a group of people. </a:t>
            </a:r>
          </a:p>
          <a:p>
            <a:r>
              <a:rPr lang="en-US" baseline="0" dirty="0"/>
              <a:t>Group activity </a:t>
            </a:r>
            <a:endParaRPr lang="en-US" dirty="0"/>
          </a:p>
        </p:txBody>
      </p:sp>
      <p:sp>
        <p:nvSpPr>
          <p:cNvPr id="4" name="Slide Number Placeholder 3"/>
          <p:cNvSpPr>
            <a:spLocks noGrp="1"/>
          </p:cNvSpPr>
          <p:nvPr>
            <p:ph type="sldNum" sz="quarter" idx="10"/>
          </p:nvPr>
        </p:nvSpPr>
        <p:spPr/>
        <p:txBody>
          <a:bodyPr/>
          <a:lstStyle/>
          <a:p>
            <a:fld id="{6DEB0C24-0B54-7843-A99E-9C70C4961294}" type="slidenum">
              <a:rPr lang="en-US" smtClean="0"/>
              <a:t>61</a:t>
            </a:fld>
            <a:endParaRPr lang="en-US"/>
          </a:p>
        </p:txBody>
      </p:sp>
    </p:spTree>
    <p:extLst>
      <p:ext uri="{BB962C8B-B14F-4D97-AF65-F5344CB8AC3E}">
        <p14:creationId xmlns:p14="http://schemas.microsoft.com/office/powerpoint/2010/main" val="26103234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B0C24-0B54-7843-A99E-9C70C4961294}" type="slidenum">
              <a:rPr lang="en-US" smtClean="0"/>
              <a:t>62</a:t>
            </a:fld>
            <a:endParaRPr lang="en-US"/>
          </a:p>
        </p:txBody>
      </p:sp>
    </p:spTree>
    <p:extLst>
      <p:ext uri="{BB962C8B-B14F-4D97-AF65-F5344CB8AC3E}">
        <p14:creationId xmlns:p14="http://schemas.microsoft.com/office/powerpoint/2010/main" val="26103234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B0C24-0B54-7843-A99E-9C70C4961294}" type="slidenum">
              <a:rPr lang="en-US" smtClean="0"/>
              <a:t>63</a:t>
            </a:fld>
            <a:endParaRPr lang="en-US"/>
          </a:p>
        </p:txBody>
      </p:sp>
    </p:spTree>
    <p:extLst>
      <p:ext uri="{BB962C8B-B14F-4D97-AF65-F5344CB8AC3E}">
        <p14:creationId xmlns:p14="http://schemas.microsoft.com/office/powerpoint/2010/main" val="26103234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B0C24-0B54-7843-A99E-9C70C4961294}" type="slidenum">
              <a:rPr lang="en-US" smtClean="0"/>
              <a:t>64</a:t>
            </a:fld>
            <a:endParaRPr lang="en-US"/>
          </a:p>
        </p:txBody>
      </p:sp>
    </p:spTree>
    <p:extLst>
      <p:ext uri="{BB962C8B-B14F-4D97-AF65-F5344CB8AC3E}">
        <p14:creationId xmlns:p14="http://schemas.microsoft.com/office/powerpoint/2010/main" val="26103234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B0C24-0B54-7843-A99E-9C70C4961294}" type="slidenum">
              <a:rPr lang="en-US" smtClean="0"/>
              <a:t>65</a:t>
            </a:fld>
            <a:endParaRPr lang="en-US"/>
          </a:p>
        </p:txBody>
      </p:sp>
    </p:spTree>
    <p:extLst>
      <p:ext uri="{BB962C8B-B14F-4D97-AF65-F5344CB8AC3E}">
        <p14:creationId xmlns:p14="http://schemas.microsoft.com/office/powerpoint/2010/main" val="26103234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EB0C24-0B54-7843-A99E-9C70C4961294}" type="slidenum">
              <a:rPr lang="en-US" smtClean="0"/>
              <a:t>66</a:t>
            </a:fld>
            <a:endParaRPr lang="en-US"/>
          </a:p>
        </p:txBody>
      </p:sp>
    </p:spTree>
    <p:extLst>
      <p:ext uri="{BB962C8B-B14F-4D97-AF65-F5344CB8AC3E}">
        <p14:creationId xmlns:p14="http://schemas.microsoft.com/office/powerpoint/2010/main" val="2610323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Group discuss,</a:t>
            </a:r>
            <a:r>
              <a:rPr lang="en-US" baseline="0" dirty="0"/>
              <a:t> how is this communication inappropriate</a:t>
            </a:r>
            <a:endParaRPr lang="en-US" dirty="0"/>
          </a:p>
        </p:txBody>
      </p:sp>
      <p:sp>
        <p:nvSpPr>
          <p:cNvPr id="4" name="Slide Number Placeholder 3"/>
          <p:cNvSpPr>
            <a:spLocks noGrp="1"/>
          </p:cNvSpPr>
          <p:nvPr>
            <p:ph type="sldNum" sz="quarter" idx="10"/>
          </p:nvPr>
        </p:nvSpPr>
        <p:spPr/>
        <p:txBody>
          <a:bodyPr/>
          <a:lstStyle/>
          <a:p>
            <a:fld id="{6DEB0C24-0B54-7843-A99E-9C70C4961294}" type="slidenum">
              <a:rPr lang="en-US" smtClean="0"/>
              <a:t>16</a:t>
            </a:fld>
            <a:endParaRPr lang="en-US"/>
          </a:p>
        </p:txBody>
      </p:sp>
    </p:spTree>
    <p:extLst>
      <p:ext uri="{BB962C8B-B14F-4D97-AF65-F5344CB8AC3E}">
        <p14:creationId xmlns:p14="http://schemas.microsoft.com/office/powerpoint/2010/main" val="836786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B0C24-0B54-7843-A99E-9C70C4961294}" type="slidenum">
              <a:rPr lang="en-US" smtClean="0"/>
              <a:t>18</a:t>
            </a:fld>
            <a:endParaRPr lang="en-US"/>
          </a:p>
        </p:txBody>
      </p:sp>
    </p:spTree>
    <p:extLst>
      <p:ext uri="{BB962C8B-B14F-4D97-AF65-F5344CB8AC3E}">
        <p14:creationId xmlns:p14="http://schemas.microsoft.com/office/powerpoint/2010/main" val="2910432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Successful communication allows us to satisfy our most basic needs, from finding food and shelter to functioning in our communities and developing meaningful relationships; it allows us to both produce and enjoy humor, as Fallon does.</a:t>
            </a:r>
          </a:p>
          <a:p>
            <a:endParaRPr lang="en-US" dirty="0"/>
          </a:p>
          <a:p>
            <a:endParaRPr lang="en-US" dirty="0"/>
          </a:p>
          <a:p>
            <a:r>
              <a:rPr lang="en-US" dirty="0"/>
              <a:t>I am</a:t>
            </a:r>
            <a:r>
              <a:rPr lang="en-US" baseline="0" dirty="0"/>
              <a:t> </a:t>
            </a:r>
            <a:r>
              <a:rPr lang="en-US" baseline="0" dirty="0" err="1"/>
              <a:t>gonna</a:t>
            </a:r>
            <a:r>
              <a:rPr lang="en-US" baseline="0" dirty="0"/>
              <a:t> tell you two stories to show why communication is so essential to our well being. </a:t>
            </a:r>
            <a:endParaRPr lang="en-US" dirty="0"/>
          </a:p>
        </p:txBody>
      </p:sp>
      <p:sp>
        <p:nvSpPr>
          <p:cNvPr id="4" name="Slide Number Placeholder 3"/>
          <p:cNvSpPr>
            <a:spLocks noGrp="1"/>
          </p:cNvSpPr>
          <p:nvPr>
            <p:ph type="sldNum" sz="quarter" idx="10"/>
          </p:nvPr>
        </p:nvSpPr>
        <p:spPr/>
        <p:txBody>
          <a:bodyPr/>
          <a:lstStyle/>
          <a:p>
            <a:fld id="{6DEB0C24-0B54-7843-A99E-9C70C4961294}" type="slidenum">
              <a:rPr lang="en-US" smtClean="0"/>
              <a:t>19</a:t>
            </a:fld>
            <a:endParaRPr lang="en-US"/>
          </a:p>
        </p:txBody>
      </p:sp>
    </p:spTree>
    <p:extLst>
      <p:ext uri="{BB962C8B-B14F-4D97-AF65-F5344CB8AC3E}">
        <p14:creationId xmlns:p14="http://schemas.microsoft.com/office/powerpoint/2010/main" val="2099496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a:t>
            </a:r>
            <a:r>
              <a:rPr lang="en-US" baseline="0" dirty="0"/>
              <a:t> </a:t>
            </a:r>
            <a:r>
              <a:rPr lang="en-US" baseline="0" dirty="0" err="1"/>
              <a:t>gonna</a:t>
            </a:r>
            <a:r>
              <a:rPr lang="en-US" baseline="0" dirty="0"/>
              <a:t> tell you two stories to show why communication is so essential to our well being. </a:t>
            </a:r>
            <a:endParaRPr lang="en-US" dirty="0"/>
          </a:p>
        </p:txBody>
      </p:sp>
      <p:sp>
        <p:nvSpPr>
          <p:cNvPr id="4" name="Slide Number Placeholder 3"/>
          <p:cNvSpPr>
            <a:spLocks noGrp="1"/>
          </p:cNvSpPr>
          <p:nvPr>
            <p:ph type="sldNum" sz="quarter" idx="10"/>
          </p:nvPr>
        </p:nvSpPr>
        <p:spPr/>
        <p:txBody>
          <a:bodyPr/>
          <a:lstStyle/>
          <a:p>
            <a:fld id="{6DEB0C24-0B54-7843-A99E-9C70C4961294}" type="slidenum">
              <a:rPr lang="en-US" smtClean="0"/>
              <a:t>20</a:t>
            </a:fld>
            <a:endParaRPr lang="en-US"/>
          </a:p>
        </p:txBody>
      </p:sp>
    </p:spTree>
    <p:extLst>
      <p:ext uri="{BB962C8B-B14F-4D97-AF65-F5344CB8AC3E}">
        <p14:creationId xmlns:p14="http://schemas.microsoft.com/office/powerpoint/2010/main" val="1161479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study has found that </a:t>
            </a:r>
          </a:p>
          <a:p>
            <a:r>
              <a:rPr lang="en-US" dirty="0"/>
              <a:t>By 18 months, children from wealthier homes recognize words for </a:t>
            </a:r>
          </a:p>
          <a:p>
            <a:r>
              <a:rPr lang="en-US" dirty="0"/>
              <a:t>Familiar objects much faster</a:t>
            </a:r>
            <a:r>
              <a:rPr lang="en-US" baseline="0" dirty="0"/>
              <a:t> than ones from less wealthy homes.</a:t>
            </a:r>
            <a:endParaRPr lang="en-US" dirty="0"/>
          </a:p>
          <a:p>
            <a:r>
              <a:rPr lang="en-US" dirty="0"/>
              <a:t>By 24month</a:t>
            </a:r>
            <a:r>
              <a:rPr lang="en-US" baseline="0" dirty="0"/>
              <a:t> children from wealthier homes learn 30% more words than poor children.</a:t>
            </a:r>
            <a:endParaRPr lang="en-US" dirty="0"/>
          </a:p>
        </p:txBody>
      </p:sp>
      <p:sp>
        <p:nvSpPr>
          <p:cNvPr id="4" name="Slide Number Placeholder 3"/>
          <p:cNvSpPr>
            <a:spLocks noGrp="1"/>
          </p:cNvSpPr>
          <p:nvPr>
            <p:ph type="sldNum" sz="quarter" idx="10"/>
          </p:nvPr>
        </p:nvSpPr>
        <p:spPr/>
        <p:txBody>
          <a:bodyPr/>
          <a:lstStyle/>
          <a:p>
            <a:fld id="{6DEB0C24-0B54-7843-A99E-9C70C4961294}" type="slidenum">
              <a:rPr lang="en-US" smtClean="0"/>
              <a:t>21</a:t>
            </a:fld>
            <a:endParaRPr lang="en-US"/>
          </a:p>
        </p:txBody>
      </p:sp>
    </p:spTree>
    <p:extLst>
      <p:ext uri="{BB962C8B-B14F-4D97-AF65-F5344CB8AC3E}">
        <p14:creationId xmlns:p14="http://schemas.microsoft.com/office/powerpoint/2010/main" val="2215379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about talk. </a:t>
            </a:r>
          </a:p>
          <a:p>
            <a:r>
              <a:rPr lang="en-US" dirty="0"/>
              <a:t>Kids get smarter when you talk to them</a:t>
            </a:r>
          </a:p>
        </p:txBody>
      </p:sp>
      <p:sp>
        <p:nvSpPr>
          <p:cNvPr id="4" name="Slide Number Placeholder 3"/>
          <p:cNvSpPr>
            <a:spLocks noGrp="1"/>
          </p:cNvSpPr>
          <p:nvPr>
            <p:ph type="sldNum" sz="quarter" idx="10"/>
          </p:nvPr>
        </p:nvSpPr>
        <p:spPr/>
        <p:txBody>
          <a:bodyPr/>
          <a:lstStyle/>
          <a:p>
            <a:fld id="{6DEB0C24-0B54-7843-A99E-9C70C4961294}" type="slidenum">
              <a:rPr lang="en-US" smtClean="0"/>
              <a:t>22</a:t>
            </a:fld>
            <a:endParaRPr lang="en-US"/>
          </a:p>
        </p:txBody>
      </p:sp>
    </p:spTree>
    <p:extLst>
      <p:ext uri="{BB962C8B-B14F-4D97-AF65-F5344CB8AC3E}">
        <p14:creationId xmlns:p14="http://schemas.microsoft.com/office/powerpoint/2010/main" val="536439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295400"/>
            <a:ext cx="8228013" cy="1927225"/>
          </a:xfrm>
        </p:spPr>
        <p:txBody>
          <a:bodyPr tIns="0" bIns="0" anchor="b" anchorCtr="0"/>
          <a:lstStyle>
            <a:lvl1pPr>
              <a:defRPr sz="6000">
                <a:solidFill>
                  <a:schemeClr val="bg1"/>
                </a:solidFill>
              </a:defRPr>
            </a:lvl1pPr>
          </a:lstStyle>
          <a:p>
            <a:r>
              <a:rPr lang="en-US"/>
              <a:t>Click to edit Master title style</a:t>
            </a:r>
            <a:endParaRPr/>
          </a:p>
        </p:txBody>
      </p:sp>
      <p:sp>
        <p:nvSpPr>
          <p:cNvPr id="3" name="Subtitle 2"/>
          <p:cNvSpPr>
            <a:spLocks noGrp="1"/>
          </p:cNvSpPr>
          <p:nvPr>
            <p:ph type="subTitle" idx="1"/>
          </p:nvPr>
        </p:nvSpPr>
        <p:spPr>
          <a:xfrm>
            <a:off x="457199" y="3307976"/>
            <a:ext cx="8228013" cy="1066800"/>
          </a:xfrm>
        </p:spPr>
        <p:txBody>
          <a:bodyPr tIns="0" bIns="0"/>
          <a:lstStyle>
            <a:lvl1pPr marL="0" indent="0" algn="ctr">
              <a:spcBef>
                <a:spcPts val="300"/>
              </a:spcBef>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t>6/24/19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9BC7E7-EA8E-4DA7-915E-CC098D9BADCB}" type="datetimeFigureOut">
              <a:rPr lang="en-US" smtClean="0"/>
              <a:t>6/24/19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2F5E10-5301-4EE6-90D2-A6C4A3F62BE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1"/>
            <a:ext cx="3509683" cy="2209800"/>
          </a:xfrm>
        </p:spPr>
        <p:txBody>
          <a:bodyPr anchor="b"/>
          <a:lstStyle>
            <a:lvl1pPr algn="l">
              <a:defRPr sz="4400" b="0"/>
            </a:lvl1pPr>
          </a:lstStyle>
          <a:p>
            <a:r>
              <a:rPr lang="en-US"/>
              <a:t>Click to edit Master title style</a:t>
            </a:r>
            <a:endParaRPr/>
          </a:p>
        </p:txBody>
      </p:sp>
      <p:sp>
        <p:nvSpPr>
          <p:cNvPr id="3" name="Content Placeholder 2"/>
          <p:cNvSpPr>
            <a:spLocks noGrp="1"/>
          </p:cNvSpPr>
          <p:nvPr>
            <p:ph idx="1"/>
          </p:nvPr>
        </p:nvSpPr>
        <p:spPr>
          <a:xfrm>
            <a:off x="5029200" y="273050"/>
            <a:ext cx="3657600" cy="5853113"/>
          </a:xfrm>
        </p:spPr>
        <p:txBody>
          <a:bodyPr>
            <a:normAutofit/>
          </a:bodyPr>
          <a:lstStyle>
            <a:lvl1pPr>
              <a:defRPr sz="2200"/>
            </a:lvl1pPr>
            <a:lvl2pPr>
              <a:defRPr sz="20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457199" y="2649071"/>
            <a:ext cx="3509683" cy="3388192"/>
          </a:xfrm>
        </p:spPr>
        <p:txBody>
          <a:bodyPr>
            <a:normAutofit/>
          </a:bodyPr>
          <a:lstStyle>
            <a:lvl1pPr marL="0" indent="0">
              <a:spcBef>
                <a:spcPts val="600"/>
              </a:spcBef>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t>6/24/19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t>6/24/19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
        <p:nvSpPr>
          <p:cNvPr id="9" name="Picture Placeholder 8"/>
          <p:cNvSpPr>
            <a:spLocks noGrp="1"/>
          </p:cNvSpPr>
          <p:nvPr>
            <p:ph type="pic" sz="quarter" idx="13"/>
          </p:nvPr>
        </p:nvSpPr>
        <p:spPr>
          <a:xfrm>
            <a:off x="228600" y="1143000"/>
            <a:ext cx="4267200" cy="4267200"/>
          </a:xfrm>
          <a:prstGeom prst="ellipse">
            <a:avLst/>
          </a:prstGeom>
          <a:ln w="28575">
            <a:solidFill>
              <a:schemeClr val="accent1"/>
            </a:solidFill>
          </a:ln>
        </p:spPr>
        <p:txBody>
          <a:bodyPr/>
          <a:lstStyle>
            <a:lvl1pPr marL="0" indent="0">
              <a:buNone/>
              <a:defRPr>
                <a:solidFill>
                  <a:schemeClr val="bg1"/>
                </a:solidFill>
              </a:defRPr>
            </a:lvl1pPr>
          </a:lstStyle>
          <a:p>
            <a:r>
              <a:rPr lang="en-US"/>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t>6/24/19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
        <p:nvSpPr>
          <p:cNvPr id="9" name="Picture Placeholder 8"/>
          <p:cNvSpPr>
            <a:spLocks noGrp="1"/>
          </p:cNvSpPr>
          <p:nvPr>
            <p:ph type="pic" sz="quarter" idx="13"/>
          </p:nvPr>
        </p:nvSpPr>
        <p:spPr>
          <a:xfrm>
            <a:off x="990600" y="2590800"/>
            <a:ext cx="3505200" cy="3505200"/>
          </a:xfrm>
          <a:prstGeom prst="ellipse">
            <a:avLst/>
          </a:prstGeom>
          <a:ln w="28575">
            <a:solidFill>
              <a:schemeClr val="accent1"/>
            </a:solidFill>
          </a:ln>
        </p:spPr>
        <p:txBody>
          <a:bodyPr/>
          <a:lstStyle>
            <a:lvl1pPr marL="0" indent="0">
              <a:buNone/>
              <a:defRPr>
                <a:solidFill>
                  <a:schemeClr val="bg1"/>
                </a:solidFill>
              </a:defRPr>
            </a:lvl1pPr>
          </a:lstStyle>
          <a:p>
            <a:r>
              <a:rPr lang="en-US"/>
              <a:t>Drag picture to placeholder or click icon to add</a:t>
            </a:r>
            <a:endParaRPr/>
          </a:p>
        </p:txBody>
      </p:sp>
      <p:sp>
        <p:nvSpPr>
          <p:cNvPr id="8" name="Picture Placeholder 8"/>
          <p:cNvSpPr>
            <a:spLocks noGrp="1"/>
          </p:cNvSpPr>
          <p:nvPr>
            <p:ph type="pic" sz="quarter" idx="14"/>
          </p:nvPr>
        </p:nvSpPr>
        <p:spPr>
          <a:xfrm>
            <a:off x="2479675" y="1260475"/>
            <a:ext cx="1254125" cy="1254125"/>
          </a:xfrm>
          <a:prstGeom prst="ellipse">
            <a:avLst/>
          </a:prstGeom>
          <a:ln w="28575">
            <a:solidFill>
              <a:schemeClr val="accent1"/>
            </a:solidFill>
          </a:ln>
        </p:spPr>
        <p:txBody>
          <a:bodyPr>
            <a:normAutofit/>
          </a:bodyPr>
          <a:lstStyle>
            <a:lvl1pPr marL="0" indent="0">
              <a:buNone/>
              <a:defRPr sz="1400">
                <a:solidFill>
                  <a:schemeClr val="bg1"/>
                </a:solidFill>
              </a:defRPr>
            </a:lvl1pPr>
          </a:lstStyle>
          <a:p>
            <a:r>
              <a:rPr lang="en-US"/>
              <a:t>Drag picture to placeholder or click icon to add</a:t>
            </a:r>
            <a:endParaRPr/>
          </a:p>
        </p:txBody>
      </p:sp>
      <p:sp>
        <p:nvSpPr>
          <p:cNvPr id="10" name="Picture Placeholder 8"/>
          <p:cNvSpPr>
            <a:spLocks noGrp="1"/>
          </p:cNvSpPr>
          <p:nvPr>
            <p:ph type="pic" sz="quarter" idx="15"/>
          </p:nvPr>
        </p:nvSpPr>
        <p:spPr>
          <a:xfrm>
            <a:off x="269875" y="762000"/>
            <a:ext cx="2092325" cy="2092325"/>
          </a:xfrm>
          <a:prstGeom prst="ellipse">
            <a:avLst/>
          </a:prstGeom>
          <a:ln w="28575">
            <a:solidFill>
              <a:schemeClr val="accent1"/>
            </a:solidFill>
          </a:ln>
        </p:spPr>
        <p:txBody>
          <a:bodyPr>
            <a:normAutofit/>
          </a:bodyPr>
          <a:lstStyle>
            <a:lvl1pPr marL="0" indent="0">
              <a:buNone/>
              <a:defRPr sz="1800">
                <a:solidFill>
                  <a:schemeClr val="bg1"/>
                </a:solidFill>
              </a:defRPr>
            </a:lvl1pPr>
          </a:lstStyle>
          <a:p>
            <a:r>
              <a:rPr lang="en-US"/>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a:xfrm>
            <a:off x="457200" y="2568388"/>
            <a:ext cx="8228013" cy="3468875"/>
          </a:xfrm>
        </p:spPr>
        <p:txBody>
          <a:bodyPr vert="eaVert"/>
          <a:lstStyle>
            <a:lvl5pPr>
              <a:defRPr/>
            </a:lvl5pPr>
            <a:lvl6pPr marL="1719072">
              <a:defRPr/>
            </a:lvl6pPr>
            <a:lvl7pPr marL="1719072">
              <a:defRPr/>
            </a:lvl7pPr>
            <a:lvl8pPr marL="1719072">
              <a:defRPr/>
            </a:lvl8pPr>
            <a:lvl9pPr marL="1719072">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t>6/24/19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74638"/>
            <a:ext cx="1524000" cy="5851525"/>
          </a:xfrm>
        </p:spPr>
        <p:txBody>
          <a:bodyPr vert="eaVert" anchor="t" anchorCtr="0"/>
          <a:lstStyle/>
          <a:p>
            <a:r>
              <a:rPr lang="en-US"/>
              <a:t>Click to edit Master title style</a:t>
            </a:r>
            <a:endParaRPr/>
          </a:p>
        </p:txBody>
      </p:sp>
      <p:sp>
        <p:nvSpPr>
          <p:cNvPr id="3" name="Vertical Text Placeholder 2"/>
          <p:cNvSpPr>
            <a:spLocks noGrp="1"/>
          </p:cNvSpPr>
          <p:nvPr>
            <p:ph type="body" orient="vert" idx="1"/>
          </p:nvPr>
        </p:nvSpPr>
        <p:spPr>
          <a:xfrm>
            <a:off x="457200" y="416859"/>
            <a:ext cx="6019800" cy="5615642"/>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t>6/24/19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79BC7E7-EA8E-4DA7-915E-CC098D9BADCB}" type="datetimeFigureOut">
              <a:rPr lang="en-US" smtClean="0"/>
              <a:t>6/24/19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2F5E10-5301-4EE6-90D2-A6C4A3F62BE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t>6/24/19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36694"/>
            <a:ext cx="6400800" cy="1362075"/>
          </a:xfrm>
        </p:spPr>
        <p:txBody>
          <a:bodyPr anchor="b" anchorCtr="0"/>
          <a:lstStyle>
            <a:lvl1pPr algn="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1676399" y="3609695"/>
            <a:ext cx="5181601" cy="1500187"/>
          </a:xfrm>
        </p:spPr>
        <p:txBody>
          <a:bodyPr anchor="t" anchorCtr="0"/>
          <a:lstStyle>
            <a:lvl1pPr marL="0" indent="0" algn="r">
              <a:spcBef>
                <a:spcPts val="300"/>
              </a:spcBef>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t>6/24/19</a:t>
            </a:fld>
            <a:endParaRPr lang="en-US"/>
          </a:p>
        </p:txBody>
      </p:sp>
      <p:sp>
        <p:nvSpPr>
          <p:cNvPr id="5" name="Footer Placeholder 4"/>
          <p:cNvSpPr>
            <a:spLocks noGrp="1"/>
          </p:cNvSpPr>
          <p:nvPr>
            <p:ph type="ftr" sz="quarter" idx="11"/>
          </p:nvPr>
        </p:nvSpPr>
        <p:spPr>
          <a:xfrm>
            <a:off x="7238999" y="6356350"/>
            <a:ext cx="1446213" cy="365125"/>
          </a:xfrm>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F2F5E10-5301-4EE6-90D2-A6C4A3F62BED}" type="slidenum">
              <a:rPr lang="en-US" smtClean="0"/>
              <a:t>‹#›</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634753" y="2784475"/>
            <a:ext cx="3767328" cy="3252788"/>
          </a:xfrm>
        </p:spPr>
        <p:txBody>
          <a:bodyPr/>
          <a:lstStyle>
            <a:lvl1pPr>
              <a:defRPr sz="1800"/>
            </a:lvl1pPr>
            <a:lvl2pPr>
              <a:defRPr sz="1800"/>
            </a:lvl2pPr>
            <a:lvl3pPr>
              <a:defRPr sz="1800"/>
            </a:lvl3pPr>
            <a:lvl4pPr>
              <a:defRPr sz="1800"/>
            </a:lvl4pPr>
            <a:lvl5pPr>
              <a:defRPr sz="1800"/>
            </a:lvl5pPr>
            <a:lvl6pPr marL="1946275" indent="-227013">
              <a:tabLst/>
              <a:defRPr sz="1600"/>
            </a:lvl6pPr>
            <a:lvl7pPr marL="2173288" indent="-227013">
              <a:tabLst/>
              <a:defRPr sz="1600"/>
            </a:lvl7pPr>
            <a:lvl8pPr marL="2398713" indent="-227013">
              <a:tabLst/>
              <a:defRPr sz="1600"/>
            </a:lvl8pPr>
            <a:lvl9pPr marL="2625725" indent="-227013">
              <a:tabLst/>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t>6/24/19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740664"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40664"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631578"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31578"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679BC7E7-EA8E-4DA7-915E-CC098D9BADCB}" type="datetimeFigureOut">
              <a:rPr lang="en-US" smtClean="0"/>
              <a:t>6/24/19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762000" y="2784475"/>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t>6/24/19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
        <p:nvSpPr>
          <p:cNvPr id="8" name="Content Placeholder 2"/>
          <p:cNvSpPr>
            <a:spLocks noGrp="1"/>
          </p:cNvSpPr>
          <p:nvPr>
            <p:ph sz="half" idx="13"/>
          </p:nvPr>
        </p:nvSpPr>
        <p:spPr>
          <a:xfrm>
            <a:off x="762000" y="4497070"/>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t>6/24/19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Content Placeholder 2"/>
          <p:cNvSpPr>
            <a:spLocks noGrp="1"/>
          </p:cNvSpPr>
          <p:nvPr>
            <p:ph sz="half" idx="14"/>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t>6/24/19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0" name="Content Placeholder 2"/>
          <p:cNvSpPr>
            <a:spLocks noGrp="1"/>
          </p:cNvSpPr>
          <p:nvPr>
            <p:ph sz="half" idx="14"/>
          </p:nvPr>
        </p:nvSpPr>
        <p:spPr>
          <a:xfrm>
            <a:off x="739775"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1" name="Content Placeholder 2"/>
          <p:cNvSpPr>
            <a:spLocks noGrp="1"/>
          </p:cNvSpPr>
          <p:nvPr>
            <p:ph sz="half" idx="15"/>
          </p:nvPr>
        </p:nvSpPr>
        <p:spPr>
          <a:xfrm>
            <a:off x="739775"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679BC7E7-EA8E-4DA7-915E-CC098D9BADCB}" type="datetimeFigureOut">
              <a:rPr lang="en-US" smtClean="0"/>
              <a:t>6/24/19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5141"/>
            <a:ext cx="8229600" cy="1143000"/>
          </a:xfrm>
          <a:prstGeom prst="rect">
            <a:avLst/>
          </a:prstGeom>
        </p:spPr>
        <p:txBody>
          <a:bodyPr vert="horz" lIns="91440" tIns="45720" rIns="91440" bIns="45720" rtlCol="0" anchor="ctr">
            <a:noAutofit/>
          </a:bodyPr>
          <a:lstStyle/>
          <a:p>
            <a:r>
              <a:rPr lang="en-US"/>
              <a:t>Click to edit Master title style</a:t>
            </a:r>
            <a:endParaRPr/>
          </a:p>
        </p:txBody>
      </p:sp>
      <p:sp>
        <p:nvSpPr>
          <p:cNvPr id="3" name="Text Placeholder 2"/>
          <p:cNvSpPr>
            <a:spLocks noGrp="1"/>
          </p:cNvSpPr>
          <p:nvPr>
            <p:ph type="body" idx="1"/>
          </p:nvPr>
        </p:nvSpPr>
        <p:spPr>
          <a:xfrm>
            <a:off x="739775" y="2770094"/>
            <a:ext cx="7662864" cy="326716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fld id="{679BC7E7-EA8E-4DA7-915E-CC098D9BADCB}" type="datetimeFigureOut">
              <a:rPr lang="en-US" smtClean="0"/>
              <a:t>6/24/19</a:t>
            </a:fld>
            <a:endParaRPr lang="en-US"/>
          </a:p>
        </p:txBody>
      </p:sp>
      <p:sp>
        <p:nvSpPr>
          <p:cNvPr id="5" name="Footer Placeholder 4"/>
          <p:cNvSpPr>
            <a:spLocks noGrp="1"/>
          </p:cNvSpPr>
          <p:nvPr>
            <p:ph type="ftr" sz="quarter" idx="3"/>
          </p:nvPr>
        </p:nvSpPr>
        <p:spPr>
          <a:xfrm>
            <a:off x="5789613" y="6356350"/>
            <a:ext cx="2895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100" b="1">
                <a:solidFill>
                  <a:schemeClr val="tx1">
                    <a:lumMod val="50000"/>
                    <a:lumOff val="50000"/>
                  </a:schemeClr>
                </a:solidFill>
              </a:defRPr>
            </a:lvl1pPr>
          </a:lstStyle>
          <a:p>
            <a:fld id="{9F2F5E10-5301-4EE6-90D2-A6C4A3F62BE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ctr" defTabSz="914400" rtl="0" eaLnBrk="1" latinLnBrk="0" hangingPunct="1">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student@college.edu"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mailto:yunkang@college.edu"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Introduction to communication</a:t>
            </a:r>
          </a:p>
        </p:txBody>
      </p:sp>
      <p:sp>
        <p:nvSpPr>
          <p:cNvPr id="3" name="Subtitle 2"/>
          <p:cNvSpPr>
            <a:spLocks noGrp="1"/>
          </p:cNvSpPr>
          <p:nvPr>
            <p:ph type="subTitle" idx="1"/>
          </p:nvPr>
        </p:nvSpPr>
        <p:spPr/>
        <p:txBody>
          <a:bodyPr>
            <a:normAutofit fontScale="85000" lnSpcReduction="20000"/>
          </a:bodyPr>
          <a:lstStyle/>
          <a:p>
            <a:endParaRPr lang="en-US" dirty="0"/>
          </a:p>
          <a:p>
            <a:endParaRPr lang="en-US" dirty="0"/>
          </a:p>
          <a:p>
            <a:r>
              <a:rPr lang="en-US" dirty="0"/>
              <a:t>Yunkang Yang</a:t>
            </a:r>
          </a:p>
          <a:p>
            <a:r>
              <a:rPr lang="en-US" dirty="0"/>
              <a:t>COM 200</a:t>
            </a:r>
          </a:p>
          <a:p>
            <a:r>
              <a:rPr lang="en-US" dirty="0"/>
              <a:t>Summer 2019</a:t>
            </a:r>
          </a:p>
        </p:txBody>
      </p:sp>
    </p:spTree>
    <p:extLst>
      <p:ext uri="{BB962C8B-B14F-4D97-AF65-F5344CB8AC3E}">
        <p14:creationId xmlns:p14="http://schemas.microsoft.com/office/powerpoint/2010/main" val="1186702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94320-EC19-2645-8721-08C78E7A2620}"/>
              </a:ext>
            </a:extLst>
          </p:cNvPr>
          <p:cNvSpPr>
            <a:spLocks noGrp="1"/>
          </p:cNvSpPr>
          <p:nvPr>
            <p:ph type="title"/>
          </p:nvPr>
        </p:nvSpPr>
        <p:spPr/>
        <p:txBody>
          <a:bodyPr/>
          <a:lstStyle/>
          <a:p>
            <a:r>
              <a:rPr lang="en-US" dirty="0"/>
              <a:t>How to succeed in this class?</a:t>
            </a:r>
          </a:p>
        </p:txBody>
      </p:sp>
      <p:sp>
        <p:nvSpPr>
          <p:cNvPr id="3" name="Content Placeholder 2">
            <a:extLst>
              <a:ext uri="{FF2B5EF4-FFF2-40B4-BE49-F238E27FC236}">
                <a16:creationId xmlns:a16="http://schemas.microsoft.com/office/drawing/2014/main" id="{2608C081-DCC6-6646-9D13-5D89EB0D8091}"/>
              </a:ext>
            </a:extLst>
          </p:cNvPr>
          <p:cNvSpPr>
            <a:spLocks noGrp="1"/>
          </p:cNvSpPr>
          <p:nvPr>
            <p:ph idx="1"/>
          </p:nvPr>
        </p:nvSpPr>
        <p:spPr/>
        <p:txBody>
          <a:bodyPr>
            <a:normAutofit lnSpcReduction="10000"/>
          </a:bodyPr>
          <a:lstStyle/>
          <a:p>
            <a:r>
              <a:rPr lang="en-US" dirty="0"/>
              <a:t>Do come to class! </a:t>
            </a:r>
          </a:p>
          <a:p>
            <a:r>
              <a:rPr lang="en-US" dirty="0"/>
              <a:t>Do come to class with your reading completed. </a:t>
            </a:r>
          </a:p>
          <a:p>
            <a:r>
              <a:rPr lang="en-US" dirty="0"/>
              <a:t>Don’t surf the web, send text messages, buy shoes, watch movies, etc. </a:t>
            </a:r>
          </a:p>
          <a:p>
            <a:r>
              <a:rPr lang="en-US" dirty="0"/>
              <a:t>Do study class material every day so you don’t have to cram for exams. </a:t>
            </a:r>
          </a:p>
          <a:p>
            <a:r>
              <a:rPr lang="en-US" dirty="0"/>
              <a:t>Don’t wait until the last minute to submit your reflections. </a:t>
            </a:r>
          </a:p>
          <a:p>
            <a:endParaRPr lang="en-US" dirty="0"/>
          </a:p>
        </p:txBody>
      </p:sp>
    </p:spTree>
    <p:extLst>
      <p:ext uri="{BB962C8B-B14F-4D97-AF65-F5344CB8AC3E}">
        <p14:creationId xmlns:p14="http://schemas.microsoft.com/office/powerpoint/2010/main" val="4116568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5D68D-137C-2748-8FCC-AA786A6E37C3}"/>
              </a:ext>
            </a:extLst>
          </p:cNvPr>
          <p:cNvSpPr>
            <a:spLocks noGrp="1"/>
          </p:cNvSpPr>
          <p:nvPr>
            <p:ph type="title"/>
          </p:nvPr>
        </p:nvSpPr>
        <p:spPr>
          <a:xfrm>
            <a:off x="457200" y="345141"/>
            <a:ext cx="8229600" cy="1143000"/>
          </a:xfrm>
          <a:prstGeom prst="rect">
            <a:avLst/>
          </a:prstGeom>
        </p:spPr>
        <p:txBody>
          <a:bodyPr anchor="ctr">
            <a:normAutofit/>
          </a:bodyPr>
          <a:lstStyle/>
          <a:p>
            <a:r>
              <a:rPr lang="en-US" sz="4300"/>
              <a:t>We will also have fun in this class!</a:t>
            </a:r>
          </a:p>
        </p:txBody>
      </p:sp>
      <p:pic>
        <p:nvPicPr>
          <p:cNvPr id="5" name="Picture 4">
            <a:extLst>
              <a:ext uri="{FF2B5EF4-FFF2-40B4-BE49-F238E27FC236}">
                <a16:creationId xmlns:a16="http://schemas.microsoft.com/office/drawing/2014/main" id="{9CBEF6EC-337C-D148-8A8B-C4DDD1A84A03}"/>
              </a:ext>
            </a:extLst>
          </p:cNvPr>
          <p:cNvPicPr>
            <a:picLocks noChangeAspect="1"/>
          </p:cNvPicPr>
          <p:nvPr/>
        </p:nvPicPr>
        <p:blipFill rotWithShape="1">
          <a:blip r:embed="rId3">
            <a:extLst>
              <a:ext uri="{28A0092B-C50C-407E-A947-70E740481C1C}">
                <a14:useLocalDpi xmlns:a14="http://schemas.microsoft.com/office/drawing/2010/main" val="0"/>
              </a:ext>
            </a:extLst>
          </a:blip>
          <a:srcRect t="7589" r="-3" b="9884"/>
          <a:stretch/>
        </p:blipFill>
        <p:spPr>
          <a:xfrm>
            <a:off x="4636008" y="2784475"/>
            <a:ext cx="3767328" cy="1554480"/>
          </a:xfrm>
          <a:prstGeom prst="rect">
            <a:avLst/>
          </a:prstGeom>
          <a:noFill/>
        </p:spPr>
      </p:pic>
      <p:sp>
        <p:nvSpPr>
          <p:cNvPr id="3" name="Content Placeholder 2">
            <a:extLst>
              <a:ext uri="{FF2B5EF4-FFF2-40B4-BE49-F238E27FC236}">
                <a16:creationId xmlns:a16="http://schemas.microsoft.com/office/drawing/2014/main" id="{9D98B267-F179-0044-838B-7B724570C21D}"/>
              </a:ext>
            </a:extLst>
          </p:cNvPr>
          <p:cNvSpPr>
            <a:spLocks noGrp="1"/>
          </p:cNvSpPr>
          <p:nvPr>
            <p:ph sz="half" idx="13"/>
          </p:nvPr>
        </p:nvSpPr>
        <p:spPr>
          <a:xfrm>
            <a:off x="4636008" y="4497070"/>
            <a:ext cx="3767328" cy="1554480"/>
          </a:xfrm>
          <a:prstGeom prst="rect">
            <a:avLst/>
          </a:prstGeom>
        </p:spPr>
        <p:txBody>
          <a:bodyPr>
            <a:normAutofit/>
          </a:bodyPr>
          <a:lstStyle/>
          <a:p>
            <a:pPr>
              <a:lnSpc>
                <a:spcPct val="90000"/>
              </a:lnSpc>
            </a:pPr>
            <a:r>
              <a:rPr lang="en-US" sz="1100"/>
              <a:t>We will watch the first 2020 Democratic debate and apply what we’ve learned in class to evaluate the performance of presidential candidates!</a:t>
            </a:r>
          </a:p>
          <a:p>
            <a:pPr>
              <a:lnSpc>
                <a:spcPct val="90000"/>
              </a:lnSpc>
            </a:pPr>
            <a:endParaRPr lang="en-US" sz="1100"/>
          </a:p>
          <a:p>
            <a:pPr>
              <a:lnSpc>
                <a:spcPct val="90000"/>
              </a:lnSpc>
            </a:pPr>
            <a:r>
              <a:rPr lang="en-US" sz="1100"/>
              <a:t>We will have a guest lecture on how Instagram body image influencers make money!</a:t>
            </a:r>
          </a:p>
        </p:txBody>
      </p:sp>
      <p:pic>
        <p:nvPicPr>
          <p:cNvPr id="7" name="Picture 6">
            <a:extLst>
              <a:ext uri="{FF2B5EF4-FFF2-40B4-BE49-F238E27FC236}">
                <a16:creationId xmlns:a16="http://schemas.microsoft.com/office/drawing/2014/main" id="{120DE8A8-120F-D449-B86E-1AFD7FEF6F11}"/>
              </a:ext>
            </a:extLst>
          </p:cNvPr>
          <p:cNvPicPr>
            <a:picLocks noChangeAspect="1"/>
          </p:cNvPicPr>
          <p:nvPr/>
        </p:nvPicPr>
        <p:blipFill rotWithShape="1">
          <a:blip r:embed="rId4">
            <a:extLst>
              <a:ext uri="{28A0092B-C50C-407E-A947-70E740481C1C}">
                <a14:useLocalDpi xmlns:a14="http://schemas.microsoft.com/office/drawing/2010/main" val="0"/>
              </a:ext>
            </a:extLst>
          </a:blip>
          <a:srcRect t="8004" r="-3" b="5217"/>
          <a:stretch/>
        </p:blipFill>
        <p:spPr>
          <a:xfrm>
            <a:off x="740663" y="3833251"/>
            <a:ext cx="2848525" cy="2459475"/>
          </a:xfrm>
          <a:prstGeom prst="rect">
            <a:avLst/>
          </a:prstGeom>
          <a:noFill/>
        </p:spPr>
      </p:pic>
      <p:pic>
        <p:nvPicPr>
          <p:cNvPr id="11" name="Picture 10">
            <a:extLst>
              <a:ext uri="{FF2B5EF4-FFF2-40B4-BE49-F238E27FC236}">
                <a16:creationId xmlns:a16="http://schemas.microsoft.com/office/drawing/2014/main" id="{FA8EE175-F757-D346-8EE9-6452628A06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0663" y="2578523"/>
            <a:ext cx="2535665" cy="990600"/>
          </a:xfrm>
          <a:prstGeom prst="rect">
            <a:avLst/>
          </a:prstGeom>
        </p:spPr>
      </p:pic>
    </p:spTree>
    <p:extLst>
      <p:ext uri="{BB962C8B-B14F-4D97-AF65-F5344CB8AC3E}">
        <p14:creationId xmlns:p14="http://schemas.microsoft.com/office/powerpoint/2010/main" val="3462842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2DB4E-F379-AD4F-94B9-90BFDE6B5CD1}"/>
              </a:ext>
            </a:extLst>
          </p:cNvPr>
          <p:cNvSpPr>
            <a:spLocks noGrp="1"/>
          </p:cNvSpPr>
          <p:nvPr>
            <p:ph type="title"/>
          </p:nvPr>
        </p:nvSpPr>
        <p:spPr/>
        <p:txBody>
          <a:bodyPr/>
          <a:lstStyle/>
          <a:p>
            <a:r>
              <a:rPr lang="en-US" dirty="0"/>
              <a:t>Required text for this class</a:t>
            </a:r>
          </a:p>
        </p:txBody>
      </p:sp>
      <p:sp>
        <p:nvSpPr>
          <p:cNvPr id="3" name="Content Placeholder 2">
            <a:extLst>
              <a:ext uri="{FF2B5EF4-FFF2-40B4-BE49-F238E27FC236}">
                <a16:creationId xmlns:a16="http://schemas.microsoft.com/office/drawing/2014/main" id="{0C355D25-1DB7-6745-BB18-CF3B972982B6}"/>
              </a:ext>
            </a:extLst>
          </p:cNvPr>
          <p:cNvSpPr>
            <a:spLocks noGrp="1"/>
          </p:cNvSpPr>
          <p:nvPr>
            <p:ph idx="1"/>
          </p:nvPr>
        </p:nvSpPr>
        <p:spPr>
          <a:xfrm>
            <a:off x="739775" y="2770094"/>
            <a:ext cx="3612092" cy="3267169"/>
          </a:xfrm>
        </p:spPr>
        <p:txBody>
          <a:bodyPr/>
          <a:lstStyle/>
          <a:p>
            <a:r>
              <a:rPr lang="en-US" dirty="0"/>
              <a:t>O’Hair, </a:t>
            </a:r>
            <a:r>
              <a:rPr lang="en-US" dirty="0" err="1"/>
              <a:t>Weimann</a:t>
            </a:r>
            <a:r>
              <a:rPr lang="en-US" dirty="0"/>
              <a:t>, Mullin &amp; </a:t>
            </a:r>
            <a:r>
              <a:rPr lang="en-US" dirty="0" err="1"/>
              <a:t>Teven</a:t>
            </a:r>
            <a:r>
              <a:rPr lang="en-US" dirty="0"/>
              <a:t> (2017), Real Communication: an introduction. 4th edition. Bedford/St. Martin’s </a:t>
            </a:r>
          </a:p>
          <a:p>
            <a:endParaRPr lang="en-US" dirty="0"/>
          </a:p>
        </p:txBody>
      </p:sp>
      <p:pic>
        <p:nvPicPr>
          <p:cNvPr id="5" name="Picture 4">
            <a:extLst>
              <a:ext uri="{FF2B5EF4-FFF2-40B4-BE49-F238E27FC236}">
                <a16:creationId xmlns:a16="http://schemas.microsoft.com/office/drawing/2014/main" id="{B06359E2-0861-CC4E-A173-39B04668D5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2387" y="2770094"/>
            <a:ext cx="2150601" cy="2861733"/>
          </a:xfrm>
          <a:prstGeom prst="rect">
            <a:avLst/>
          </a:prstGeom>
        </p:spPr>
      </p:pic>
    </p:spTree>
    <p:extLst>
      <p:ext uri="{BB962C8B-B14F-4D97-AF65-F5344CB8AC3E}">
        <p14:creationId xmlns:p14="http://schemas.microsoft.com/office/powerpoint/2010/main" val="2161032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54B9C-F573-4A4D-B6EB-DD4959F2D29B}"/>
              </a:ext>
            </a:extLst>
          </p:cNvPr>
          <p:cNvSpPr>
            <a:spLocks noGrp="1"/>
          </p:cNvSpPr>
          <p:nvPr>
            <p:ph type="title"/>
          </p:nvPr>
        </p:nvSpPr>
        <p:spPr/>
        <p:txBody>
          <a:bodyPr/>
          <a:lstStyle/>
          <a:p>
            <a:r>
              <a:rPr lang="en-US" dirty="0"/>
              <a:t>Additional readings</a:t>
            </a:r>
          </a:p>
        </p:txBody>
      </p:sp>
      <p:sp>
        <p:nvSpPr>
          <p:cNvPr id="3" name="Content Placeholder 2">
            <a:extLst>
              <a:ext uri="{FF2B5EF4-FFF2-40B4-BE49-F238E27FC236}">
                <a16:creationId xmlns:a16="http://schemas.microsoft.com/office/drawing/2014/main" id="{EDF3A739-2A3F-1548-A4B0-965492C9D97C}"/>
              </a:ext>
            </a:extLst>
          </p:cNvPr>
          <p:cNvSpPr>
            <a:spLocks noGrp="1"/>
          </p:cNvSpPr>
          <p:nvPr>
            <p:ph idx="1"/>
          </p:nvPr>
        </p:nvSpPr>
        <p:spPr/>
        <p:txBody>
          <a:bodyPr>
            <a:normAutofit fontScale="70000" lnSpcReduction="20000"/>
          </a:bodyPr>
          <a:lstStyle/>
          <a:p>
            <a:r>
              <a:rPr lang="en-US" dirty="0"/>
              <a:t>Julia, K. (2018) Why are young people having so little sex? </a:t>
            </a:r>
            <a:r>
              <a:rPr lang="en-US" i="1" dirty="0"/>
              <a:t>the Atlantic, https://</a:t>
            </a:r>
            <a:r>
              <a:rPr lang="en-US" i="1" dirty="0" err="1"/>
              <a:t>www.theatlantic.com</a:t>
            </a:r>
            <a:r>
              <a:rPr lang="en-US" i="1" dirty="0"/>
              <a:t>/magazine/archive/2018/12/the-sex-recession/573949/ </a:t>
            </a:r>
            <a:endParaRPr lang="en-US" dirty="0"/>
          </a:p>
          <a:p>
            <a:r>
              <a:rPr lang="en-US" dirty="0"/>
              <a:t>Konnikova, M. (2014) The limits of friendship, the New Yorker, </a:t>
            </a:r>
          </a:p>
          <a:p>
            <a:r>
              <a:rPr lang="en-US" dirty="0"/>
              <a:t>https://</a:t>
            </a:r>
            <a:r>
              <a:rPr lang="en-US" dirty="0" err="1"/>
              <a:t>www.newyorker.com</a:t>
            </a:r>
            <a:r>
              <a:rPr lang="en-US" dirty="0"/>
              <a:t>/science/</a:t>
            </a:r>
            <a:r>
              <a:rPr lang="en-US" dirty="0" err="1"/>
              <a:t>maria-konnikova</a:t>
            </a:r>
            <a:r>
              <a:rPr lang="en-US" dirty="0"/>
              <a:t>/social-media-affect-math-</a:t>
            </a:r>
            <a:r>
              <a:rPr lang="en-US" dirty="0" err="1"/>
              <a:t>dunbar</a:t>
            </a:r>
            <a:r>
              <a:rPr lang="en-US" dirty="0"/>
              <a:t>-number- friendships </a:t>
            </a:r>
          </a:p>
          <a:p>
            <a:r>
              <a:rPr lang="en-US" dirty="0"/>
              <a:t>Burdick, A. (2017) “The A.I. ‘gaydar’ study and the real dangers of big data,” </a:t>
            </a:r>
            <a:r>
              <a:rPr lang="en-US" i="1" dirty="0"/>
              <a:t>The New Yorker</a:t>
            </a:r>
            <a:r>
              <a:rPr lang="en-US" dirty="0"/>
              <a:t>. </a:t>
            </a:r>
          </a:p>
          <a:p>
            <a:r>
              <a:rPr lang="en-US" dirty="0"/>
              <a:t>Menard, L. (2017) “Why do we care so much about privacy? </a:t>
            </a:r>
            <a:r>
              <a:rPr lang="en-US" i="1" dirty="0"/>
              <a:t>The New Yorker</a:t>
            </a:r>
            <a:r>
              <a:rPr lang="en-US" dirty="0"/>
              <a:t>. </a:t>
            </a:r>
          </a:p>
          <a:p>
            <a:r>
              <a:rPr lang="en-US" dirty="0"/>
              <a:t>Moy P., Tewksbury, D. &amp; Rinke, E. (2016) Agenda-setting, priming, and framing, </a:t>
            </a:r>
            <a:r>
              <a:rPr lang="en-US" i="1" dirty="0"/>
              <a:t>the International Encyclopedia of Communication Theory and Philosophy </a:t>
            </a:r>
            <a:endParaRPr lang="en-US" dirty="0"/>
          </a:p>
          <a:p>
            <a:endParaRPr lang="en-US" dirty="0"/>
          </a:p>
        </p:txBody>
      </p:sp>
    </p:spTree>
    <p:extLst>
      <p:ext uri="{BB962C8B-B14F-4D97-AF65-F5344CB8AC3E}">
        <p14:creationId xmlns:p14="http://schemas.microsoft.com/office/powerpoint/2010/main" val="2580417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AB692-9EB0-6A4E-872D-41D2C760D8F7}"/>
              </a:ext>
            </a:extLst>
          </p:cNvPr>
          <p:cNvSpPr>
            <a:spLocks noGrp="1"/>
          </p:cNvSpPr>
          <p:nvPr>
            <p:ph type="title"/>
          </p:nvPr>
        </p:nvSpPr>
        <p:spPr/>
        <p:txBody>
          <a:bodyPr/>
          <a:lstStyle/>
          <a:p>
            <a:r>
              <a:rPr lang="en-US" dirty="0"/>
              <a:t>Self-introduction</a:t>
            </a:r>
          </a:p>
        </p:txBody>
      </p:sp>
      <p:sp>
        <p:nvSpPr>
          <p:cNvPr id="3" name="Content Placeholder 2">
            <a:extLst>
              <a:ext uri="{FF2B5EF4-FFF2-40B4-BE49-F238E27FC236}">
                <a16:creationId xmlns:a16="http://schemas.microsoft.com/office/drawing/2014/main" id="{3CAD165B-0028-BA42-AE29-DAC0F25C0DDE}"/>
              </a:ext>
            </a:extLst>
          </p:cNvPr>
          <p:cNvSpPr>
            <a:spLocks noGrp="1"/>
          </p:cNvSpPr>
          <p:nvPr>
            <p:ph idx="1"/>
          </p:nvPr>
        </p:nvSpPr>
        <p:spPr/>
        <p:txBody>
          <a:bodyPr/>
          <a:lstStyle/>
          <a:p>
            <a:r>
              <a:rPr lang="en-US" dirty="0"/>
              <a:t>What do you choose this class?</a:t>
            </a:r>
          </a:p>
          <a:p>
            <a:endParaRPr lang="en-US" dirty="0"/>
          </a:p>
          <a:p>
            <a:r>
              <a:rPr lang="en-US" dirty="0"/>
              <a:t>What do you expect from this class?</a:t>
            </a:r>
          </a:p>
          <a:p>
            <a:endParaRPr lang="en-US" dirty="0"/>
          </a:p>
          <a:p>
            <a:r>
              <a:rPr lang="en-US" dirty="0"/>
              <a:t>Which top on the syllabus is most interesting to you?</a:t>
            </a:r>
          </a:p>
        </p:txBody>
      </p:sp>
    </p:spTree>
    <p:extLst>
      <p:ext uri="{BB962C8B-B14F-4D97-AF65-F5344CB8AC3E}">
        <p14:creationId xmlns:p14="http://schemas.microsoft.com/office/powerpoint/2010/main" val="3442279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0DC1B-AB3B-284D-89B4-78B0A871073D}"/>
              </a:ext>
            </a:extLst>
          </p:cNvPr>
          <p:cNvSpPr>
            <a:spLocks noGrp="1"/>
          </p:cNvSpPr>
          <p:nvPr>
            <p:ph type="title"/>
          </p:nvPr>
        </p:nvSpPr>
        <p:spPr/>
        <p:txBody>
          <a:bodyPr/>
          <a:lstStyle/>
          <a:p>
            <a:r>
              <a:rPr lang="en-US" dirty="0"/>
              <a:t>Email policy</a:t>
            </a:r>
          </a:p>
        </p:txBody>
      </p:sp>
      <p:sp>
        <p:nvSpPr>
          <p:cNvPr id="3" name="Content Placeholder 2">
            <a:extLst>
              <a:ext uri="{FF2B5EF4-FFF2-40B4-BE49-F238E27FC236}">
                <a16:creationId xmlns:a16="http://schemas.microsoft.com/office/drawing/2014/main" id="{47B72B0E-18D6-8748-B963-1180801042D1}"/>
              </a:ext>
            </a:extLst>
          </p:cNvPr>
          <p:cNvSpPr>
            <a:spLocks noGrp="1"/>
          </p:cNvSpPr>
          <p:nvPr>
            <p:ph idx="1"/>
          </p:nvPr>
        </p:nvSpPr>
        <p:spPr/>
        <p:txBody>
          <a:bodyPr>
            <a:normAutofit/>
          </a:bodyPr>
          <a:lstStyle/>
          <a:p>
            <a:r>
              <a:rPr lang="en-US" dirty="0"/>
              <a:t>Email is </a:t>
            </a:r>
            <a:r>
              <a:rPr lang="en-US" i="1" dirty="0"/>
              <a:t>formal </a:t>
            </a:r>
            <a:r>
              <a:rPr lang="en-US" dirty="0"/>
              <a:t>communication, and I expect it to be composed as such. Please include a clear subject heading (including the course number); proper spelling, grammar and punctuation; and an appropriate salutation, valediction, and signature. Without these elements, I may not be able to adequately respond to your email. For example, it can be difficult or impossible to answer an emailed question if the email fails to indicate the identity of its author. </a:t>
            </a:r>
          </a:p>
          <a:p>
            <a:endParaRPr lang="en-US" dirty="0"/>
          </a:p>
        </p:txBody>
      </p:sp>
    </p:spTree>
    <p:extLst>
      <p:ext uri="{BB962C8B-B14F-4D97-AF65-F5344CB8AC3E}">
        <p14:creationId xmlns:p14="http://schemas.microsoft.com/office/powerpoint/2010/main" val="697275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activity: what is wrong with this email?</a:t>
            </a:r>
          </a:p>
        </p:txBody>
      </p:sp>
      <p:sp>
        <p:nvSpPr>
          <p:cNvPr id="3" name="Content Placeholder 2"/>
          <p:cNvSpPr>
            <a:spLocks noGrp="1"/>
          </p:cNvSpPr>
          <p:nvPr>
            <p:ph idx="1"/>
          </p:nvPr>
        </p:nvSpPr>
        <p:spPr/>
        <p:txBody>
          <a:bodyPr>
            <a:normAutofit fontScale="92500" lnSpcReduction="20000"/>
          </a:bodyPr>
          <a:lstStyle/>
          <a:p>
            <a:r>
              <a:rPr lang="en-US" dirty="0"/>
              <a:t>From: </a:t>
            </a:r>
            <a:r>
              <a:rPr lang="en-US" dirty="0">
                <a:hlinkClick r:id="rId3"/>
              </a:rPr>
              <a:t>student@college.edu</a:t>
            </a:r>
            <a:endParaRPr lang="en-US" dirty="0"/>
          </a:p>
          <a:p>
            <a:r>
              <a:rPr lang="en-US" dirty="0"/>
              <a:t>Sent: Tuesday, September 9, 2015 11:42 A.M.</a:t>
            </a:r>
          </a:p>
          <a:p>
            <a:r>
              <a:rPr lang="en-US" dirty="0"/>
              <a:t>To: </a:t>
            </a:r>
            <a:r>
              <a:rPr lang="en-US" dirty="0" err="1"/>
              <a:t>professor</a:t>
            </a:r>
            <a:r>
              <a:rPr lang="en-US" dirty="0" err="1">
                <a:hlinkClick r:id="rId4"/>
              </a:rPr>
              <a:t>@uw.edu</a:t>
            </a:r>
            <a:endParaRPr lang="en-US" dirty="0"/>
          </a:p>
          <a:p>
            <a:r>
              <a:rPr lang="en-US" dirty="0"/>
              <a:t>Subject: Hey</a:t>
            </a:r>
          </a:p>
          <a:p>
            <a:r>
              <a:rPr lang="en-US" dirty="0"/>
              <a:t>Hey, sorry I missed class today … I had a little too much fun last </a:t>
            </a:r>
            <a:r>
              <a:rPr lang="en-US" dirty="0" err="1"/>
              <a:t>nite</a:t>
            </a:r>
            <a:r>
              <a:rPr lang="en-US" dirty="0"/>
              <a:t> had a rough time waking up ;)</a:t>
            </a:r>
          </a:p>
          <a:p>
            <a:r>
              <a:rPr lang="en-US" dirty="0"/>
              <a:t>Can you email me your teaching notes SAP? </a:t>
            </a:r>
            <a:r>
              <a:rPr lang="en-US" dirty="0" err="1"/>
              <a:t>Tnx</a:t>
            </a:r>
            <a:r>
              <a:rPr lang="en-US" dirty="0"/>
              <a:t>.</a:t>
            </a:r>
          </a:p>
        </p:txBody>
      </p:sp>
    </p:spTree>
    <p:extLst>
      <p:ext uri="{BB962C8B-B14F-4D97-AF65-F5344CB8AC3E}">
        <p14:creationId xmlns:p14="http://schemas.microsoft.com/office/powerpoint/2010/main" val="33390193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EEE12-ECD5-854E-8933-1ABF714BBFB8}"/>
              </a:ext>
            </a:extLst>
          </p:cNvPr>
          <p:cNvSpPr>
            <a:spLocks noGrp="1"/>
          </p:cNvSpPr>
          <p:nvPr>
            <p:ph type="title"/>
          </p:nvPr>
        </p:nvSpPr>
        <p:spPr/>
        <p:txBody>
          <a:bodyPr/>
          <a:lstStyle/>
          <a:p>
            <a:r>
              <a:rPr lang="en-US" dirty="0"/>
              <a:t>Structure of this class</a:t>
            </a:r>
          </a:p>
        </p:txBody>
      </p:sp>
      <p:sp>
        <p:nvSpPr>
          <p:cNvPr id="3" name="Content Placeholder 2">
            <a:extLst>
              <a:ext uri="{FF2B5EF4-FFF2-40B4-BE49-F238E27FC236}">
                <a16:creationId xmlns:a16="http://schemas.microsoft.com/office/drawing/2014/main" id="{E72E110A-E1BF-6B4F-BA6E-5FD23D569D1A}"/>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2774326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EEE12-ECD5-854E-8933-1ABF714BBFB8}"/>
              </a:ext>
            </a:extLst>
          </p:cNvPr>
          <p:cNvSpPr>
            <a:spLocks noGrp="1"/>
          </p:cNvSpPr>
          <p:nvPr>
            <p:ph type="title"/>
          </p:nvPr>
        </p:nvSpPr>
        <p:spPr/>
        <p:txBody>
          <a:bodyPr/>
          <a:lstStyle/>
          <a:p>
            <a:r>
              <a:rPr lang="en-US" dirty="0"/>
              <a:t>First week</a:t>
            </a:r>
          </a:p>
        </p:txBody>
      </p:sp>
      <p:pic>
        <p:nvPicPr>
          <p:cNvPr id="8" name="Content Placeholder 7">
            <a:extLst>
              <a:ext uri="{FF2B5EF4-FFF2-40B4-BE49-F238E27FC236}">
                <a16:creationId xmlns:a16="http://schemas.microsoft.com/office/drawing/2014/main" id="{A9A50527-F19E-B44A-BD59-B6CA5EAAB58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90600" y="2463800"/>
            <a:ext cx="7162800" cy="1930400"/>
          </a:xfrm>
        </p:spPr>
      </p:pic>
      <p:sp>
        <p:nvSpPr>
          <p:cNvPr id="9" name="TextBox 8">
            <a:extLst>
              <a:ext uri="{FF2B5EF4-FFF2-40B4-BE49-F238E27FC236}">
                <a16:creationId xmlns:a16="http://schemas.microsoft.com/office/drawing/2014/main" id="{D8B78257-745E-5D48-937B-B5D4EF76519A}"/>
              </a:ext>
            </a:extLst>
          </p:cNvPr>
          <p:cNvSpPr txBox="1"/>
          <p:nvPr/>
        </p:nvSpPr>
        <p:spPr>
          <a:xfrm>
            <a:off x="858129" y="4394200"/>
            <a:ext cx="7427741" cy="2031325"/>
          </a:xfrm>
          <a:prstGeom prst="rect">
            <a:avLst/>
          </a:prstGeom>
          <a:noFill/>
        </p:spPr>
        <p:txBody>
          <a:bodyPr wrap="square" rtlCol="0">
            <a:spAutoFit/>
          </a:bodyPr>
          <a:lstStyle/>
          <a:p>
            <a:r>
              <a:rPr lang="en-US" dirty="0"/>
              <a:t>We will explore the following questions:</a:t>
            </a:r>
          </a:p>
          <a:p>
            <a:r>
              <a:rPr lang="en-US" dirty="0"/>
              <a:t>1 How to make our communication behavior effective?</a:t>
            </a:r>
          </a:p>
          <a:p>
            <a:r>
              <a:rPr lang="en-US" dirty="0"/>
              <a:t>2 How does communication affect our identity? </a:t>
            </a:r>
          </a:p>
          <a:p>
            <a:r>
              <a:rPr lang="en-US" dirty="0"/>
              <a:t>3 What is the difference between language and the so called “body language”? Is “body language” really a language?</a:t>
            </a:r>
          </a:p>
          <a:p>
            <a:r>
              <a:rPr lang="en-US" dirty="0"/>
              <a:t>4 What are some of the most important cultural differences we experience when we communicate?</a:t>
            </a:r>
          </a:p>
        </p:txBody>
      </p:sp>
      <p:pic>
        <p:nvPicPr>
          <p:cNvPr id="1025" name="Picture 1" descr="page5image24192">
            <a:extLst>
              <a:ext uri="{FF2B5EF4-FFF2-40B4-BE49-F238E27FC236}">
                <a16:creationId xmlns:a16="http://schemas.microsoft.com/office/drawing/2014/main" id="{039D6476-D058-424A-A4AF-4A9A9E95C0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age5image24776">
            <a:extLst>
              <a:ext uri="{FF2B5EF4-FFF2-40B4-BE49-F238E27FC236}">
                <a16:creationId xmlns:a16="http://schemas.microsoft.com/office/drawing/2014/main" id="{7FDEB5FD-D388-F34E-9C7C-C94E4EDD56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page5image26160">
            <a:extLst>
              <a:ext uri="{FF2B5EF4-FFF2-40B4-BE49-F238E27FC236}">
                <a16:creationId xmlns:a16="http://schemas.microsoft.com/office/drawing/2014/main" id="{BC1345FE-E0E1-7E48-8DA6-54259F489C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age5image27248">
            <a:extLst>
              <a:ext uri="{FF2B5EF4-FFF2-40B4-BE49-F238E27FC236}">
                <a16:creationId xmlns:a16="http://schemas.microsoft.com/office/drawing/2014/main" id="{176C1A27-D624-E945-8EA4-502A3BFF90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page5image27752">
            <a:extLst>
              <a:ext uri="{FF2B5EF4-FFF2-40B4-BE49-F238E27FC236}">
                <a16:creationId xmlns:a16="http://schemas.microsoft.com/office/drawing/2014/main" id="{F10EC905-3EFA-5F40-9F41-E454408855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age5image28072">
            <a:extLst>
              <a:ext uri="{FF2B5EF4-FFF2-40B4-BE49-F238E27FC236}">
                <a16:creationId xmlns:a16="http://schemas.microsoft.com/office/drawing/2014/main" id="{8BF9A5AA-4C1A-1D47-A490-3F33415E89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page5image29464">
            <a:extLst>
              <a:ext uri="{FF2B5EF4-FFF2-40B4-BE49-F238E27FC236}">
                <a16:creationId xmlns:a16="http://schemas.microsoft.com/office/drawing/2014/main" id="{D347A47B-E7CC-A842-8945-523C9D47FA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age5image29784">
            <a:extLst>
              <a:ext uri="{FF2B5EF4-FFF2-40B4-BE49-F238E27FC236}">
                <a16:creationId xmlns:a16="http://schemas.microsoft.com/office/drawing/2014/main" id="{345517D5-126E-E44A-BDEE-5BD2E37607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700" cy="1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22378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communication?</a:t>
            </a:r>
          </a:p>
        </p:txBody>
      </p:sp>
      <p:sp>
        <p:nvSpPr>
          <p:cNvPr id="3" name="Content Placeholder 2"/>
          <p:cNvSpPr>
            <a:spLocks noGrp="1"/>
          </p:cNvSpPr>
          <p:nvPr>
            <p:ph idx="1"/>
          </p:nvPr>
        </p:nvSpPr>
        <p:spPr/>
        <p:txBody>
          <a:bodyPr>
            <a:normAutofit/>
          </a:bodyPr>
          <a:lstStyle/>
          <a:p>
            <a:r>
              <a:rPr lang="en-US" dirty="0"/>
              <a:t>Communication is the process by which we use symbols, signs, and behaviors to transfer information.</a:t>
            </a:r>
          </a:p>
          <a:p>
            <a:endParaRPr lang="en-US" dirty="0"/>
          </a:p>
        </p:txBody>
      </p:sp>
    </p:spTree>
    <p:extLst>
      <p:ext uri="{BB962C8B-B14F-4D97-AF65-F5344CB8AC3E}">
        <p14:creationId xmlns:p14="http://schemas.microsoft.com/office/powerpoint/2010/main" val="2079461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and where we meet?</a:t>
            </a:r>
          </a:p>
        </p:txBody>
      </p:sp>
      <p:sp>
        <p:nvSpPr>
          <p:cNvPr id="3" name="Content Placeholder 2"/>
          <p:cNvSpPr>
            <a:spLocks noGrp="1"/>
          </p:cNvSpPr>
          <p:nvPr>
            <p:ph idx="1"/>
          </p:nvPr>
        </p:nvSpPr>
        <p:spPr/>
        <p:txBody>
          <a:bodyPr/>
          <a:lstStyle/>
          <a:p>
            <a:r>
              <a:rPr lang="en-US" dirty="0" err="1"/>
              <a:t>MWTTh</a:t>
            </a:r>
            <a:r>
              <a:rPr lang="en-US" dirty="0"/>
              <a:t> 3:30-5:40 PM (CMU 242)</a:t>
            </a:r>
          </a:p>
          <a:p>
            <a:endParaRPr lang="en-US" dirty="0"/>
          </a:p>
        </p:txBody>
      </p:sp>
    </p:spTree>
    <p:extLst>
      <p:ext uri="{BB962C8B-B14F-4D97-AF65-F5344CB8AC3E}">
        <p14:creationId xmlns:p14="http://schemas.microsoft.com/office/powerpoint/2010/main" val="11137980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 we study communication?</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1100125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story: poverty and communication</a:t>
            </a:r>
          </a:p>
        </p:txBody>
      </p:sp>
      <p:sp>
        <p:nvSpPr>
          <p:cNvPr id="3" name="Content Placeholder 2"/>
          <p:cNvSpPr>
            <a:spLocks noGrp="1"/>
          </p:cNvSpPr>
          <p:nvPr>
            <p:ph idx="1"/>
          </p:nvPr>
        </p:nvSpPr>
        <p:spPr/>
        <p:txBody>
          <a:bodyPr/>
          <a:lstStyle/>
          <a:p>
            <a:endParaRPr lang="en-US" dirty="0"/>
          </a:p>
        </p:txBody>
      </p:sp>
      <p:pic>
        <p:nvPicPr>
          <p:cNvPr id="4" name="Picture 3" descr="Screen Shot 2016-07-13 at 6.54.3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2668" y="2348150"/>
            <a:ext cx="6540500" cy="2679700"/>
          </a:xfrm>
          <a:prstGeom prst="rect">
            <a:avLst/>
          </a:prstGeom>
        </p:spPr>
      </p:pic>
    </p:spTree>
    <p:extLst>
      <p:ext uri="{BB962C8B-B14F-4D97-AF65-F5344CB8AC3E}">
        <p14:creationId xmlns:p14="http://schemas.microsoft.com/office/powerpoint/2010/main" val="24863431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It is not about wealthier and better educated people being smarter…</a:t>
            </a:r>
          </a:p>
          <a:p>
            <a:endParaRPr lang="en-US" dirty="0"/>
          </a:p>
          <a:p>
            <a:r>
              <a:rPr lang="en-US" dirty="0"/>
              <a:t>But because children in poverty hear fewer words and have fewer interactions. In other words, they do not get the same opportunities to develop language skills.</a:t>
            </a:r>
          </a:p>
        </p:txBody>
      </p:sp>
    </p:spTree>
    <p:extLst>
      <p:ext uri="{BB962C8B-B14F-4D97-AF65-F5344CB8AC3E}">
        <p14:creationId xmlns:p14="http://schemas.microsoft.com/office/powerpoint/2010/main" val="4414470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kind of talk is helpful?</a:t>
            </a:r>
          </a:p>
        </p:txBody>
      </p:sp>
      <p:sp>
        <p:nvSpPr>
          <p:cNvPr id="3" name="Content Placeholder 2"/>
          <p:cNvSpPr>
            <a:spLocks noGrp="1"/>
          </p:cNvSpPr>
          <p:nvPr>
            <p:ph idx="1"/>
          </p:nvPr>
        </p:nvSpPr>
        <p:spPr/>
        <p:txBody>
          <a:bodyPr/>
          <a:lstStyle/>
          <a:p>
            <a:r>
              <a:rPr lang="en-US" dirty="0"/>
              <a:t>Modeling interaction before the child begins to talk.</a:t>
            </a:r>
          </a:p>
          <a:p>
            <a:endParaRPr lang="en-US" dirty="0"/>
          </a:p>
          <a:p>
            <a:pPr marL="0" indent="0">
              <a:buNone/>
            </a:pPr>
            <a:r>
              <a:rPr lang="en-US" dirty="0"/>
              <a:t>e.g. Mother: “Are you hungry? Do you want cereal? Where shall we find cereal?”</a:t>
            </a:r>
          </a:p>
        </p:txBody>
      </p:sp>
    </p:spTree>
    <p:extLst>
      <p:ext uri="{BB962C8B-B14F-4D97-AF65-F5344CB8AC3E}">
        <p14:creationId xmlns:p14="http://schemas.microsoft.com/office/powerpoint/2010/main" val="37506879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kind of talk is helpful?</a:t>
            </a:r>
          </a:p>
        </p:txBody>
      </p:sp>
      <p:sp>
        <p:nvSpPr>
          <p:cNvPr id="3" name="Content Placeholder 2"/>
          <p:cNvSpPr>
            <a:spLocks noGrp="1"/>
          </p:cNvSpPr>
          <p:nvPr>
            <p:ph idx="1"/>
          </p:nvPr>
        </p:nvSpPr>
        <p:spPr/>
        <p:txBody>
          <a:bodyPr>
            <a:normAutofit lnSpcReduction="10000"/>
          </a:bodyPr>
          <a:lstStyle/>
          <a:p>
            <a:r>
              <a:rPr lang="en-US" dirty="0"/>
              <a:t>Modeling interaction before the child begins to talk.</a:t>
            </a:r>
          </a:p>
          <a:p>
            <a:r>
              <a:rPr lang="en-US" dirty="0"/>
              <a:t>Waiting for and responding to what the child says.</a:t>
            </a:r>
          </a:p>
          <a:p>
            <a:endParaRPr lang="en-US" dirty="0"/>
          </a:p>
          <a:p>
            <a:pPr marL="0" indent="0">
              <a:buNone/>
            </a:pPr>
            <a:r>
              <a:rPr lang="en-US" dirty="0"/>
              <a:t>Child: Ball gone.</a:t>
            </a:r>
          </a:p>
          <a:p>
            <a:pPr marL="0" indent="0">
              <a:buNone/>
            </a:pPr>
            <a:endParaRPr lang="en-US" dirty="0"/>
          </a:p>
          <a:p>
            <a:pPr marL="0" indent="0">
              <a:buNone/>
            </a:pPr>
            <a:r>
              <a:rPr lang="en-US" dirty="0"/>
              <a:t>Parent: Is it over there?</a:t>
            </a:r>
          </a:p>
        </p:txBody>
      </p:sp>
    </p:spTree>
    <p:extLst>
      <p:ext uri="{BB962C8B-B14F-4D97-AF65-F5344CB8AC3E}">
        <p14:creationId xmlns:p14="http://schemas.microsoft.com/office/powerpoint/2010/main" val="36212741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29916" y="1596630"/>
            <a:ext cx="6701143" cy="3798020"/>
          </a:xfrm>
        </p:spPr>
      </p:pic>
    </p:spTree>
    <p:extLst>
      <p:ext uri="{BB962C8B-B14F-4D97-AF65-F5344CB8AC3E}">
        <p14:creationId xmlns:p14="http://schemas.microsoft.com/office/powerpoint/2010/main" val="6846953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 story: kisses and health</a:t>
            </a:r>
          </a:p>
        </p:txBody>
      </p:sp>
      <p:sp>
        <p:nvSpPr>
          <p:cNvPr id="3" name="Content Placeholder 2"/>
          <p:cNvSpPr>
            <a:spLocks noGrp="1"/>
          </p:cNvSpPr>
          <p:nvPr>
            <p:ph idx="1"/>
          </p:nvPr>
        </p:nvSpPr>
        <p:spPr/>
        <p:txBody>
          <a:bodyPr/>
          <a:lstStyle/>
          <a:p>
            <a:endParaRPr lang="en-US"/>
          </a:p>
        </p:txBody>
      </p:sp>
      <p:pic>
        <p:nvPicPr>
          <p:cNvPr id="4" name="Picture 3" descr="Screen Shot 2016-07-14 at 8.18.15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9693" y="1488141"/>
            <a:ext cx="6483027" cy="4674093"/>
          </a:xfrm>
          <a:prstGeom prst="rect">
            <a:avLst/>
          </a:prstGeom>
        </p:spPr>
      </p:pic>
    </p:spTree>
    <p:extLst>
      <p:ext uri="{BB962C8B-B14F-4D97-AF65-F5344CB8AC3E}">
        <p14:creationId xmlns:p14="http://schemas.microsoft.com/office/powerpoint/2010/main" val="36689839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The research team recruited 52 people who were in a married or cohabitating relationship.</a:t>
            </a:r>
          </a:p>
          <a:p>
            <a:r>
              <a:rPr lang="en-US" dirty="0"/>
              <a:t>Half male, half female aged 19 – 67</a:t>
            </a:r>
          </a:p>
          <a:p>
            <a:r>
              <a:rPr lang="en-US" dirty="0"/>
              <a:t>Randomly divide them into kissing group and control group.</a:t>
            </a:r>
          </a:p>
          <a:p>
            <a:endParaRPr lang="en-US" dirty="0"/>
          </a:p>
          <a:p>
            <a:endParaRPr lang="en-US" dirty="0"/>
          </a:p>
        </p:txBody>
      </p:sp>
    </p:spTree>
    <p:extLst>
      <p:ext uri="{BB962C8B-B14F-4D97-AF65-F5344CB8AC3E}">
        <p14:creationId xmlns:p14="http://schemas.microsoft.com/office/powerpoint/2010/main" val="20626694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Findings</a:t>
            </a:r>
          </a:p>
        </p:txBody>
      </p:sp>
      <p:sp>
        <p:nvSpPr>
          <p:cNvPr id="3" name="Content Placeholder 2"/>
          <p:cNvSpPr>
            <a:spLocks noGrp="1"/>
          </p:cNvSpPr>
          <p:nvPr>
            <p:ph idx="1"/>
          </p:nvPr>
        </p:nvSpPr>
        <p:spPr/>
        <p:txBody>
          <a:bodyPr/>
          <a:lstStyle/>
          <a:p>
            <a:r>
              <a:rPr lang="en-US" dirty="0"/>
              <a:t>Psychological effect: Increased satisfaction with their relationship.</a:t>
            </a:r>
          </a:p>
          <a:p>
            <a:r>
              <a:rPr lang="en-US" dirty="0"/>
              <a:t>Physiological effect: decreased total cholesterol </a:t>
            </a:r>
          </a:p>
        </p:txBody>
      </p:sp>
    </p:spTree>
    <p:extLst>
      <p:ext uri="{BB962C8B-B14F-4D97-AF65-F5344CB8AC3E}">
        <p14:creationId xmlns:p14="http://schemas.microsoft.com/office/powerpoint/2010/main" val="27739328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Takeaway</a:t>
            </a:r>
          </a:p>
        </p:txBody>
      </p:sp>
      <p:sp>
        <p:nvSpPr>
          <p:cNvPr id="3" name="Content Placeholder 2"/>
          <p:cNvSpPr>
            <a:spLocks noGrp="1"/>
          </p:cNvSpPr>
          <p:nvPr>
            <p:ph idx="1"/>
          </p:nvPr>
        </p:nvSpPr>
        <p:spPr/>
        <p:txBody>
          <a:bodyPr/>
          <a:lstStyle/>
          <a:p>
            <a:r>
              <a:rPr lang="en-US" dirty="0"/>
              <a:t>The way we communicate, even something as simple as kissing has a profound effect on our health.</a:t>
            </a:r>
          </a:p>
        </p:txBody>
      </p:sp>
    </p:spTree>
    <p:extLst>
      <p:ext uri="{BB962C8B-B14F-4D97-AF65-F5344CB8AC3E}">
        <p14:creationId xmlns:p14="http://schemas.microsoft.com/office/powerpoint/2010/main" val="233419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a:xfrm>
            <a:off x="740568" y="1651298"/>
            <a:ext cx="7662864" cy="4738744"/>
          </a:xfrm>
        </p:spPr>
        <p:txBody>
          <a:bodyPr>
            <a:normAutofit/>
          </a:bodyPr>
          <a:lstStyle/>
          <a:p>
            <a:endParaRPr lang="en-US" dirty="0"/>
          </a:p>
          <a:p>
            <a:pPr lvl="0"/>
            <a:r>
              <a:rPr lang="en-US" sz="2400" dirty="0"/>
              <a:t>Analyze communication and identify where problems have occurred.</a:t>
            </a:r>
          </a:p>
          <a:p>
            <a:r>
              <a:rPr lang="en-US" sz="2400" dirty="0"/>
              <a:t>Better understand the online information environment. </a:t>
            </a:r>
          </a:p>
          <a:p>
            <a:r>
              <a:rPr lang="en-US" sz="2400" dirty="0"/>
              <a:t>Articulate some of the core ways communication reflects, shapes, and disrupts our personal and public lives. </a:t>
            </a:r>
          </a:p>
          <a:p>
            <a:pPr lvl="0"/>
            <a:r>
              <a:rPr lang="en-US" sz="2400" dirty="0"/>
              <a:t>...</a:t>
            </a:r>
          </a:p>
          <a:p>
            <a:pPr lvl="0"/>
            <a:endParaRPr lang="en-US" sz="2900" dirty="0"/>
          </a:p>
          <a:p>
            <a:endParaRPr lang="en-US" dirty="0"/>
          </a:p>
        </p:txBody>
      </p:sp>
    </p:spTree>
    <p:extLst>
      <p:ext uri="{BB962C8B-B14F-4D97-AF65-F5344CB8AC3E}">
        <p14:creationId xmlns:p14="http://schemas.microsoft.com/office/powerpoint/2010/main" val="21366280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study communication</a:t>
            </a:r>
          </a:p>
        </p:txBody>
      </p:sp>
      <p:sp>
        <p:nvSpPr>
          <p:cNvPr id="3" name="Content Placeholder 2"/>
          <p:cNvSpPr>
            <a:spLocks noGrp="1"/>
          </p:cNvSpPr>
          <p:nvPr>
            <p:ph idx="1"/>
          </p:nvPr>
        </p:nvSpPr>
        <p:spPr/>
        <p:txBody>
          <a:bodyPr/>
          <a:lstStyle/>
          <a:p>
            <a:r>
              <a:rPr lang="en-US" dirty="0"/>
              <a:t>Isn’t it all common sense?</a:t>
            </a:r>
          </a:p>
          <a:p>
            <a:r>
              <a:rPr lang="en-US" dirty="0"/>
              <a:t>Well, a lot of communication are commonsense. But commonsense does not take us far enough…</a:t>
            </a:r>
          </a:p>
          <a:p>
            <a:pPr marL="0" indent="0">
              <a:buNone/>
            </a:pPr>
            <a:r>
              <a:rPr lang="en-US" dirty="0"/>
              <a:t>     Commonsense is often contradictory. </a:t>
            </a:r>
          </a:p>
        </p:txBody>
      </p:sp>
    </p:spTree>
    <p:extLst>
      <p:ext uri="{BB962C8B-B14F-4D97-AF65-F5344CB8AC3E}">
        <p14:creationId xmlns:p14="http://schemas.microsoft.com/office/powerpoint/2010/main" val="14532824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The pen is mightier than the sword!</a:t>
            </a:r>
          </a:p>
          <a:p>
            <a:endParaRPr lang="en-US" dirty="0"/>
          </a:p>
          <a:p>
            <a:endParaRPr lang="en-US" dirty="0"/>
          </a:p>
          <a:p>
            <a:r>
              <a:rPr lang="en-US" dirty="0"/>
              <a:t>Sticks and stones may break my bones, but words will never hurt me.</a:t>
            </a:r>
          </a:p>
        </p:txBody>
      </p:sp>
    </p:spTree>
    <p:extLst>
      <p:ext uri="{BB962C8B-B14F-4D97-AF65-F5344CB8AC3E}">
        <p14:creationId xmlns:p14="http://schemas.microsoft.com/office/powerpoint/2010/main" val="19501241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better understand communication?</a:t>
            </a:r>
          </a:p>
        </p:txBody>
      </p:sp>
      <p:sp>
        <p:nvSpPr>
          <p:cNvPr id="3" name="Content Placeholder 2"/>
          <p:cNvSpPr>
            <a:spLocks noGrp="1"/>
          </p:cNvSpPr>
          <p:nvPr>
            <p:ph idx="1"/>
          </p:nvPr>
        </p:nvSpPr>
        <p:spPr/>
        <p:txBody>
          <a:bodyPr/>
          <a:lstStyle/>
          <a:p>
            <a:r>
              <a:rPr lang="en-US" dirty="0"/>
              <a:t>We need a model of communication process</a:t>
            </a:r>
          </a:p>
        </p:txBody>
      </p:sp>
    </p:spTree>
    <p:extLst>
      <p:ext uri="{BB962C8B-B14F-4D97-AF65-F5344CB8AC3E}">
        <p14:creationId xmlns:p14="http://schemas.microsoft.com/office/powerpoint/2010/main" val="8843002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F9D00-774D-494E-BC7B-5D7A922D87B0}"/>
              </a:ext>
            </a:extLst>
          </p:cNvPr>
          <p:cNvSpPr>
            <a:spLocks noGrp="1"/>
          </p:cNvSpPr>
          <p:nvPr>
            <p:ph type="title"/>
          </p:nvPr>
        </p:nvSpPr>
        <p:spPr/>
        <p:txBody>
          <a:bodyPr/>
          <a:lstStyle/>
          <a:p>
            <a:r>
              <a:rPr lang="en-US" dirty="0"/>
              <a:t>Let’s take a break!</a:t>
            </a:r>
          </a:p>
        </p:txBody>
      </p:sp>
      <p:sp>
        <p:nvSpPr>
          <p:cNvPr id="3" name="Content Placeholder 2">
            <a:extLst>
              <a:ext uri="{FF2B5EF4-FFF2-40B4-BE49-F238E27FC236}">
                <a16:creationId xmlns:a16="http://schemas.microsoft.com/office/drawing/2014/main" id="{3F46BA24-D8F9-2A41-92A0-198ADEA82CC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9644315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 model</a:t>
            </a:r>
          </a:p>
        </p:txBody>
      </p:sp>
      <p:sp>
        <p:nvSpPr>
          <p:cNvPr id="3" name="Content Placeholder 2"/>
          <p:cNvSpPr>
            <a:spLocks noGrp="1"/>
          </p:cNvSpPr>
          <p:nvPr>
            <p:ph idx="1"/>
          </p:nvPr>
        </p:nvSpPr>
        <p:spPr/>
        <p:txBody>
          <a:bodyPr/>
          <a:lstStyle/>
          <a:p>
            <a:r>
              <a:rPr lang="en-US" dirty="0"/>
              <a:t>The linear model</a:t>
            </a:r>
          </a:p>
          <a:p>
            <a:endParaRPr lang="en-US" dirty="0"/>
          </a:p>
          <a:p>
            <a:r>
              <a:rPr lang="en-US" dirty="0"/>
              <a:t>The interactional model</a:t>
            </a:r>
          </a:p>
          <a:p>
            <a:endParaRPr lang="en-US" dirty="0"/>
          </a:p>
          <a:p>
            <a:r>
              <a:rPr lang="en-US" dirty="0"/>
              <a:t>The competent communication model</a:t>
            </a:r>
          </a:p>
        </p:txBody>
      </p:sp>
    </p:spTree>
    <p:extLst>
      <p:ext uri="{BB962C8B-B14F-4D97-AF65-F5344CB8AC3E}">
        <p14:creationId xmlns:p14="http://schemas.microsoft.com/office/powerpoint/2010/main" val="37845008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linear model</a:t>
            </a:r>
          </a:p>
        </p:txBody>
      </p:sp>
      <p:pic>
        <p:nvPicPr>
          <p:cNvPr id="6" name="Content Placeholder 5">
            <a:extLst>
              <a:ext uri="{FF2B5EF4-FFF2-40B4-BE49-F238E27FC236}">
                <a16:creationId xmlns:a16="http://schemas.microsoft.com/office/drawing/2014/main" id="{E31955EC-FDD2-A24F-B5CC-BC4CFF6AD6F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08100" y="1968500"/>
            <a:ext cx="6527800" cy="1460500"/>
          </a:xfrm>
        </p:spPr>
      </p:pic>
    </p:spTree>
    <p:extLst>
      <p:ext uri="{BB962C8B-B14F-4D97-AF65-F5344CB8AC3E}">
        <p14:creationId xmlns:p14="http://schemas.microsoft.com/office/powerpoint/2010/main" val="6004772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meaning in the message?</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724902" y="3206607"/>
            <a:ext cx="3564519" cy="1988848"/>
          </a:xfrm>
        </p:spPr>
      </p:pic>
      <p:sp>
        <p:nvSpPr>
          <p:cNvPr id="5" name="TextBox 4"/>
          <p:cNvSpPr txBox="1"/>
          <p:nvPr/>
        </p:nvSpPr>
        <p:spPr>
          <a:xfrm>
            <a:off x="366644" y="2413337"/>
            <a:ext cx="4052455" cy="2308324"/>
          </a:xfrm>
          <a:prstGeom prst="rect">
            <a:avLst/>
          </a:prstGeom>
          <a:noFill/>
        </p:spPr>
        <p:txBody>
          <a:bodyPr wrap="square" rtlCol="0">
            <a:spAutoFit/>
          </a:bodyPr>
          <a:lstStyle/>
          <a:p>
            <a:r>
              <a:rPr lang="en-US" dirty="0"/>
              <a:t>I will call you back. (Does it really mean that she will call you back?)</a:t>
            </a:r>
          </a:p>
          <a:p>
            <a:endParaRPr lang="en-US" dirty="0"/>
          </a:p>
          <a:p>
            <a:endParaRPr lang="en-US" dirty="0"/>
          </a:p>
          <a:p>
            <a:endParaRPr lang="en-US" dirty="0"/>
          </a:p>
          <a:p>
            <a:r>
              <a:rPr lang="en-US" dirty="0"/>
              <a:t>I need more time and more space. (What does that mean?)</a:t>
            </a:r>
          </a:p>
          <a:p>
            <a:endParaRPr lang="en-US" dirty="0"/>
          </a:p>
        </p:txBody>
      </p:sp>
    </p:spTree>
    <p:extLst>
      <p:ext uri="{BB962C8B-B14F-4D97-AF65-F5344CB8AC3E}">
        <p14:creationId xmlns:p14="http://schemas.microsoft.com/office/powerpoint/2010/main" val="3118576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Encoding and Decoding</a:t>
            </a:r>
          </a:p>
        </p:txBody>
      </p:sp>
      <p:pic>
        <p:nvPicPr>
          <p:cNvPr id="4" name="Content Placeholder 3" descr="Screen Shot 2016-07-12 at 9.13.49 AM.png"/>
          <p:cNvPicPr>
            <a:picLocks noGrp="1" noChangeAspect="1"/>
          </p:cNvPicPr>
          <p:nvPr>
            <p:ph idx="1"/>
          </p:nvPr>
        </p:nvPicPr>
        <p:blipFill>
          <a:blip r:embed="rId3">
            <a:extLst>
              <a:ext uri="{28A0092B-C50C-407E-A947-70E740481C1C}">
                <a14:useLocalDpi xmlns:a14="http://schemas.microsoft.com/office/drawing/2010/main" val="0"/>
              </a:ext>
            </a:extLst>
          </a:blip>
          <a:srcRect t="1643" b="1643"/>
          <a:stretch>
            <a:fillRect/>
          </a:stretch>
        </p:blipFill>
        <p:spPr/>
      </p:pic>
    </p:spTree>
    <p:extLst>
      <p:ext uri="{BB962C8B-B14F-4D97-AF65-F5344CB8AC3E}">
        <p14:creationId xmlns:p14="http://schemas.microsoft.com/office/powerpoint/2010/main" val="29895335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Meanings are in our head</a:t>
            </a:r>
          </a:p>
        </p:txBody>
      </p:sp>
      <p:sp>
        <p:nvSpPr>
          <p:cNvPr id="3" name="Content Placeholder 2"/>
          <p:cNvSpPr>
            <a:spLocks noGrp="1"/>
          </p:cNvSpPr>
          <p:nvPr>
            <p:ph idx="1"/>
          </p:nvPr>
        </p:nvSpPr>
        <p:spPr/>
        <p:txBody>
          <a:bodyPr/>
          <a:lstStyle/>
          <a:p>
            <a:r>
              <a:rPr lang="en-US" dirty="0"/>
              <a:t>Messages influence meanings, but do not fully control them.</a:t>
            </a:r>
          </a:p>
        </p:txBody>
      </p:sp>
    </p:spTree>
    <p:extLst>
      <p:ext uri="{BB962C8B-B14F-4D97-AF65-F5344CB8AC3E}">
        <p14:creationId xmlns:p14="http://schemas.microsoft.com/office/powerpoint/2010/main" val="8706904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Encoding</a:t>
            </a:r>
          </a:p>
        </p:txBody>
      </p:sp>
      <p:sp>
        <p:nvSpPr>
          <p:cNvPr id="3" name="Content Placeholder 2"/>
          <p:cNvSpPr>
            <a:spLocks noGrp="1"/>
          </p:cNvSpPr>
          <p:nvPr>
            <p:ph idx="1"/>
          </p:nvPr>
        </p:nvSpPr>
        <p:spPr/>
        <p:txBody>
          <a:bodyPr/>
          <a:lstStyle/>
          <a:p>
            <a:r>
              <a:rPr lang="en-US" dirty="0"/>
              <a:t>Who is the source? Where did this message come from?</a:t>
            </a:r>
          </a:p>
          <a:p>
            <a:r>
              <a:rPr lang="en-US" dirty="0"/>
              <a:t>Sources can be individuals, groups, institutions, and so on.</a:t>
            </a:r>
          </a:p>
          <a:p>
            <a:r>
              <a:rPr lang="en-US" dirty="0"/>
              <a:t>You can communicate without knowing.</a:t>
            </a:r>
          </a:p>
        </p:txBody>
      </p:sp>
    </p:spTree>
    <p:extLst>
      <p:ext uri="{BB962C8B-B14F-4D97-AF65-F5344CB8AC3E}">
        <p14:creationId xmlns:p14="http://schemas.microsoft.com/office/powerpoint/2010/main" val="1912681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website</a:t>
            </a:r>
          </a:p>
        </p:txBody>
      </p:sp>
      <p:sp>
        <p:nvSpPr>
          <p:cNvPr id="3" name="Content Placeholder 2"/>
          <p:cNvSpPr>
            <a:spLocks noGrp="1"/>
          </p:cNvSpPr>
          <p:nvPr>
            <p:ph idx="1"/>
          </p:nvPr>
        </p:nvSpPr>
        <p:spPr/>
        <p:txBody>
          <a:bodyPr/>
          <a:lstStyle/>
          <a:p>
            <a:r>
              <a:rPr lang="en-US" dirty="0"/>
              <a:t>The course website can be found at https://</a:t>
            </a:r>
            <a:r>
              <a:rPr lang="en-US" dirty="0" err="1"/>
              <a:t>canvas.uw.edu</a:t>
            </a:r>
            <a:r>
              <a:rPr lang="en-US" dirty="0"/>
              <a:t>/courses/1303300 </a:t>
            </a:r>
          </a:p>
          <a:p>
            <a:endParaRPr lang="en-US" dirty="0">
              <a:effectLst/>
            </a:endParaRPr>
          </a:p>
        </p:txBody>
      </p:sp>
    </p:spTree>
    <p:extLst>
      <p:ext uri="{BB962C8B-B14F-4D97-AF65-F5344CB8AC3E}">
        <p14:creationId xmlns:p14="http://schemas.microsoft.com/office/powerpoint/2010/main" val="965553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Decoding</a:t>
            </a:r>
          </a:p>
        </p:txBody>
      </p:sp>
      <p:sp>
        <p:nvSpPr>
          <p:cNvPr id="3" name="Content Placeholder 2"/>
          <p:cNvSpPr>
            <a:spLocks noGrp="1"/>
          </p:cNvSpPr>
          <p:nvPr>
            <p:ph idx="1"/>
          </p:nvPr>
        </p:nvSpPr>
        <p:spPr/>
        <p:txBody>
          <a:bodyPr/>
          <a:lstStyle/>
          <a:p>
            <a:r>
              <a:rPr lang="en-US" dirty="0"/>
              <a:t>Who is the audience?</a:t>
            </a:r>
          </a:p>
          <a:p>
            <a:r>
              <a:rPr lang="en-US" dirty="0"/>
              <a:t>Assign meaning to message – interpret the message.</a:t>
            </a:r>
          </a:p>
          <a:p>
            <a:r>
              <a:rPr lang="en-US" dirty="0"/>
              <a:t>Meaning are in people.</a:t>
            </a:r>
          </a:p>
          <a:p>
            <a:r>
              <a:rPr lang="en-US" dirty="0"/>
              <a:t>Messages influence meanings, but do not fully control them.</a:t>
            </a:r>
          </a:p>
        </p:txBody>
      </p:sp>
    </p:spTree>
    <p:extLst>
      <p:ext uri="{BB962C8B-B14F-4D97-AF65-F5344CB8AC3E}">
        <p14:creationId xmlns:p14="http://schemas.microsoft.com/office/powerpoint/2010/main" val="24747583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Message</a:t>
            </a:r>
          </a:p>
        </p:txBody>
      </p:sp>
      <p:sp>
        <p:nvSpPr>
          <p:cNvPr id="3" name="Content Placeholder 2"/>
          <p:cNvSpPr>
            <a:spLocks noGrp="1"/>
          </p:cNvSpPr>
          <p:nvPr>
            <p:ph idx="1"/>
          </p:nvPr>
        </p:nvSpPr>
        <p:spPr/>
        <p:txBody>
          <a:bodyPr/>
          <a:lstStyle/>
          <a:p>
            <a:r>
              <a:rPr lang="en-US" dirty="0"/>
              <a:t>Anything that can register on other’s senses can be a message.</a:t>
            </a:r>
          </a:p>
          <a:p>
            <a:r>
              <a:rPr lang="en-US" dirty="0"/>
              <a:t>Messages can be unintentional.</a:t>
            </a:r>
          </a:p>
          <a:p>
            <a:r>
              <a:rPr lang="en-US" dirty="0"/>
              <a:t>The message you think you sent, may not be the one others receive.</a:t>
            </a:r>
          </a:p>
          <a:p>
            <a:endParaRPr lang="en-US" dirty="0"/>
          </a:p>
        </p:txBody>
      </p:sp>
    </p:spTree>
    <p:extLst>
      <p:ext uri="{BB962C8B-B14F-4D97-AF65-F5344CB8AC3E}">
        <p14:creationId xmlns:p14="http://schemas.microsoft.com/office/powerpoint/2010/main" val="37348817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Channel</a:t>
            </a:r>
          </a:p>
        </p:txBody>
      </p:sp>
      <p:sp>
        <p:nvSpPr>
          <p:cNvPr id="3" name="Content Placeholder 2"/>
          <p:cNvSpPr>
            <a:spLocks noGrp="1"/>
          </p:cNvSpPr>
          <p:nvPr>
            <p:ph idx="1"/>
          </p:nvPr>
        </p:nvSpPr>
        <p:spPr>
          <a:xfrm>
            <a:off x="739775" y="2386120"/>
            <a:ext cx="7662864" cy="3267169"/>
          </a:xfrm>
        </p:spPr>
        <p:txBody>
          <a:bodyPr>
            <a:normAutofit fontScale="92500" lnSpcReduction="20000"/>
          </a:bodyPr>
          <a:lstStyle/>
          <a:p>
            <a:r>
              <a:rPr lang="en-US" dirty="0"/>
              <a:t>The medium through which the messages moves from the source to receiver.</a:t>
            </a:r>
          </a:p>
          <a:p>
            <a:r>
              <a:rPr lang="en-US" dirty="0"/>
              <a:t>Question: what are some of our communication channels?</a:t>
            </a:r>
          </a:p>
          <a:p>
            <a:r>
              <a:rPr lang="en-US" dirty="0"/>
              <a:t>Channels influence what the message can be and how it will be interpreted.</a:t>
            </a:r>
          </a:p>
          <a:p>
            <a:r>
              <a:rPr lang="en-US" dirty="0"/>
              <a:t>Same messages across different channels may convey different meanings.</a:t>
            </a:r>
          </a:p>
          <a:p>
            <a:r>
              <a:rPr lang="en-US" dirty="0"/>
              <a:t>Hard to convey some messages in some channels.</a:t>
            </a:r>
          </a:p>
          <a:p>
            <a:endParaRPr lang="en-US" dirty="0"/>
          </a:p>
          <a:p>
            <a:pPr marL="0" indent="0">
              <a:buNone/>
            </a:pPr>
            <a:endParaRPr lang="en-US" dirty="0"/>
          </a:p>
        </p:txBody>
      </p:sp>
    </p:spTree>
    <p:extLst>
      <p:ext uri="{BB962C8B-B14F-4D97-AF65-F5344CB8AC3E}">
        <p14:creationId xmlns:p14="http://schemas.microsoft.com/office/powerpoint/2010/main" val="28321547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There is something wrong with the linear model…</a:t>
            </a:r>
          </a:p>
        </p:txBody>
      </p:sp>
      <p:sp>
        <p:nvSpPr>
          <p:cNvPr id="3" name="Content Placeholder 2"/>
          <p:cNvSpPr>
            <a:spLocks noGrp="1"/>
          </p:cNvSpPr>
          <p:nvPr>
            <p:ph idx="1"/>
          </p:nvPr>
        </p:nvSpPr>
        <p:spPr/>
        <p:txBody>
          <a:bodyPr/>
          <a:lstStyle/>
          <a:p>
            <a:r>
              <a:rPr lang="en-US" dirty="0"/>
              <a:t>What is wrong with the linear model?</a:t>
            </a:r>
          </a:p>
        </p:txBody>
      </p:sp>
    </p:spTree>
    <p:extLst>
      <p:ext uri="{BB962C8B-B14F-4D97-AF65-F5344CB8AC3E}">
        <p14:creationId xmlns:p14="http://schemas.microsoft.com/office/powerpoint/2010/main" val="11736557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2445192"/>
            <a:ext cx="7662864" cy="3267169"/>
          </a:xfrm>
        </p:spPr>
        <p:txBody>
          <a:bodyPr/>
          <a:lstStyle/>
          <a:p>
            <a:r>
              <a:rPr lang="en-US" dirty="0"/>
              <a:t>Any message the receiver creates in response to the source’ original message is feedback. </a:t>
            </a:r>
          </a:p>
          <a:p>
            <a:r>
              <a:rPr lang="en-US" dirty="0"/>
              <a:t>Source and receiver become interdependent.</a:t>
            </a:r>
          </a:p>
          <a:p>
            <a:r>
              <a:rPr lang="en-US" dirty="0"/>
              <a:t>We are sources and receivers at the same time.</a:t>
            </a:r>
          </a:p>
          <a:p>
            <a:endParaRPr lang="en-US" dirty="0"/>
          </a:p>
        </p:txBody>
      </p:sp>
    </p:spTree>
    <p:extLst>
      <p:ext uri="{BB962C8B-B14F-4D97-AF65-F5344CB8AC3E}">
        <p14:creationId xmlns:p14="http://schemas.microsoft.com/office/powerpoint/2010/main" val="34170551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interaction model</a:t>
            </a:r>
          </a:p>
        </p:txBody>
      </p:sp>
      <p:sp>
        <p:nvSpPr>
          <p:cNvPr id="3" name="Content Placeholder 2"/>
          <p:cNvSpPr>
            <a:spLocks noGrp="1"/>
          </p:cNvSpPr>
          <p:nvPr>
            <p:ph idx="1"/>
          </p:nvPr>
        </p:nvSpPr>
        <p:spPr/>
        <p:txBody>
          <a:bodyPr/>
          <a:lstStyle/>
          <a:p>
            <a:endParaRPr lang="en-US"/>
          </a:p>
        </p:txBody>
      </p:sp>
      <p:pic>
        <p:nvPicPr>
          <p:cNvPr id="4" name="Picture 3" descr="Screen Shot 2016-07-12 at 2.08.1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292474"/>
            <a:ext cx="8071717" cy="3307519"/>
          </a:xfrm>
          <a:prstGeom prst="rect">
            <a:avLst/>
          </a:prstGeom>
        </p:spPr>
      </p:pic>
    </p:spTree>
    <p:extLst>
      <p:ext uri="{BB962C8B-B14F-4D97-AF65-F5344CB8AC3E}">
        <p14:creationId xmlns:p14="http://schemas.microsoft.com/office/powerpoint/2010/main" val="23664700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competent communication model</a:t>
            </a:r>
          </a:p>
        </p:txBody>
      </p:sp>
      <p:sp>
        <p:nvSpPr>
          <p:cNvPr id="3" name="Content Placeholder 2"/>
          <p:cNvSpPr>
            <a:spLocks noGrp="1"/>
          </p:cNvSpPr>
          <p:nvPr>
            <p:ph idx="1"/>
          </p:nvPr>
        </p:nvSpPr>
        <p:spPr/>
        <p:txBody>
          <a:bodyPr/>
          <a:lstStyle/>
          <a:p>
            <a:endParaRPr lang="en-US" dirty="0"/>
          </a:p>
        </p:txBody>
      </p:sp>
      <p:pic>
        <p:nvPicPr>
          <p:cNvPr id="4" name="Picture 3" descr="Screen Shot 2016-07-12 at 2.10.2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2887" y="1926391"/>
            <a:ext cx="6088591" cy="4223761"/>
          </a:xfrm>
          <a:prstGeom prst="rect">
            <a:avLst/>
          </a:prstGeom>
        </p:spPr>
      </p:pic>
    </p:spTree>
    <p:extLst>
      <p:ext uri="{BB962C8B-B14F-4D97-AF65-F5344CB8AC3E}">
        <p14:creationId xmlns:p14="http://schemas.microsoft.com/office/powerpoint/2010/main" val="37424541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6F1BC-3C9F-C642-B47F-799B9EC1F83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CF5DE3B-A9D0-D545-8909-81D8C9D6A8B5}"/>
              </a:ext>
            </a:extLst>
          </p:cNvPr>
          <p:cNvSpPr>
            <a:spLocks noGrp="1"/>
          </p:cNvSpPr>
          <p:nvPr>
            <p:ph idx="1"/>
          </p:nvPr>
        </p:nvSpPr>
        <p:spPr/>
        <p:txBody>
          <a:bodyPr>
            <a:normAutofit fontScale="92500" lnSpcReduction="20000"/>
          </a:bodyPr>
          <a:lstStyle/>
          <a:p>
            <a:r>
              <a:rPr lang="en-US" dirty="0"/>
              <a:t>The </a:t>
            </a:r>
            <a:r>
              <a:rPr lang="en-US" i="1" dirty="0"/>
              <a:t>communicators</a:t>
            </a:r>
            <a:r>
              <a:rPr lang="en-US" dirty="0"/>
              <a:t>. Two individuals are shown here, but many variations are possible: one person speaking to an audience of two hundred, six individuals in a group meeting, and so on.</a:t>
            </a:r>
          </a:p>
          <a:p>
            <a:r>
              <a:rPr lang="en-US" dirty="0"/>
              <a:t>The </a:t>
            </a:r>
            <a:r>
              <a:rPr lang="en-US" i="1" dirty="0"/>
              <a:t>relationships</a:t>
            </a:r>
            <a:r>
              <a:rPr lang="en-US" dirty="0"/>
              <a:t> among the communicators (the relational context).</a:t>
            </a:r>
          </a:p>
          <a:p>
            <a:r>
              <a:rPr lang="en-US" dirty="0"/>
              <a:t>The </a:t>
            </a:r>
            <a:r>
              <a:rPr lang="en-US" i="1" dirty="0"/>
              <a:t>situation</a:t>
            </a:r>
            <a:r>
              <a:rPr lang="en-US" dirty="0"/>
              <a:t> in which the communication occurs (the situational context).</a:t>
            </a:r>
          </a:p>
          <a:p>
            <a:r>
              <a:rPr lang="en-US" dirty="0"/>
              <a:t>The </a:t>
            </a:r>
            <a:r>
              <a:rPr lang="en-US" i="1" dirty="0"/>
              <a:t>cultural setting</a:t>
            </a:r>
            <a:r>
              <a:rPr lang="en-US" dirty="0"/>
              <a:t> that frames the interaction (the cultural context).</a:t>
            </a:r>
          </a:p>
          <a:p>
            <a:endParaRPr lang="en-US" dirty="0"/>
          </a:p>
        </p:txBody>
      </p:sp>
      <p:pic>
        <p:nvPicPr>
          <p:cNvPr id="4" name="Picture 3" descr="Screen Shot 2016-07-12 at 2.10.22 PM.png">
            <a:extLst>
              <a:ext uri="{FF2B5EF4-FFF2-40B4-BE49-F238E27FC236}">
                <a16:creationId xmlns:a16="http://schemas.microsoft.com/office/drawing/2014/main" id="{8D23A157-0132-1C4C-8AD5-497E18CD66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8033" y="345141"/>
            <a:ext cx="3106347" cy="2154927"/>
          </a:xfrm>
          <a:prstGeom prst="rect">
            <a:avLst/>
          </a:prstGeom>
        </p:spPr>
      </p:pic>
    </p:spTree>
    <p:extLst>
      <p:ext uri="{BB962C8B-B14F-4D97-AF65-F5344CB8AC3E}">
        <p14:creationId xmlns:p14="http://schemas.microsoft.com/office/powerpoint/2010/main" val="1593140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035C6-78BD-FD45-94CE-C4A422AFC039}"/>
              </a:ext>
            </a:extLst>
          </p:cNvPr>
          <p:cNvSpPr>
            <a:spLocks noGrp="1"/>
          </p:cNvSpPr>
          <p:nvPr>
            <p:ph type="title"/>
          </p:nvPr>
        </p:nvSpPr>
        <p:spPr/>
        <p:txBody>
          <a:bodyPr/>
          <a:lstStyle/>
          <a:p>
            <a:r>
              <a:rPr lang="en-US" dirty="0"/>
              <a:t>Communicators and cognition</a:t>
            </a:r>
          </a:p>
        </p:txBody>
      </p:sp>
      <p:sp>
        <p:nvSpPr>
          <p:cNvPr id="3" name="Content Placeholder 2">
            <a:extLst>
              <a:ext uri="{FF2B5EF4-FFF2-40B4-BE49-F238E27FC236}">
                <a16:creationId xmlns:a16="http://schemas.microsoft.com/office/drawing/2014/main" id="{F6291DEF-6A74-1F4C-9B10-F00561C5F482}"/>
              </a:ext>
            </a:extLst>
          </p:cNvPr>
          <p:cNvSpPr>
            <a:spLocks noGrp="1"/>
          </p:cNvSpPr>
          <p:nvPr>
            <p:ph idx="1"/>
          </p:nvPr>
        </p:nvSpPr>
        <p:spPr/>
        <p:txBody>
          <a:bodyPr/>
          <a:lstStyle/>
          <a:p>
            <a:endParaRPr lang="en-US" dirty="0"/>
          </a:p>
        </p:txBody>
      </p:sp>
      <p:pic>
        <p:nvPicPr>
          <p:cNvPr id="4" name="Picture 3" descr="Screen Shot 2016-07-12 at 2.10.22 PM.png">
            <a:extLst>
              <a:ext uri="{FF2B5EF4-FFF2-40B4-BE49-F238E27FC236}">
                <a16:creationId xmlns:a16="http://schemas.microsoft.com/office/drawing/2014/main" id="{F9E0B056-7B41-5840-AB07-F5B620EFFD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2805" y="1696810"/>
            <a:ext cx="6256803" cy="4340453"/>
          </a:xfrm>
          <a:prstGeom prst="rect">
            <a:avLst/>
          </a:prstGeom>
        </p:spPr>
      </p:pic>
    </p:spTree>
    <p:extLst>
      <p:ext uri="{BB962C8B-B14F-4D97-AF65-F5344CB8AC3E}">
        <p14:creationId xmlns:p14="http://schemas.microsoft.com/office/powerpoint/2010/main" val="33396108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61C08-1FB5-BE47-AA4A-264634848B97}"/>
              </a:ext>
            </a:extLst>
          </p:cNvPr>
          <p:cNvSpPr>
            <a:spLocks noGrp="1"/>
          </p:cNvSpPr>
          <p:nvPr>
            <p:ph type="title"/>
          </p:nvPr>
        </p:nvSpPr>
        <p:spPr/>
        <p:txBody>
          <a:bodyPr/>
          <a:lstStyle/>
          <a:p>
            <a:r>
              <a:rPr lang="en-US" b="1" i="1" dirty="0"/>
              <a:t>The Relational Context</a:t>
            </a:r>
            <a:br>
              <a:rPr lang="en-US" b="1" i="1" dirty="0"/>
            </a:br>
            <a:endParaRPr lang="en-US" dirty="0"/>
          </a:p>
        </p:txBody>
      </p:sp>
      <p:sp>
        <p:nvSpPr>
          <p:cNvPr id="3" name="Content Placeholder 2">
            <a:extLst>
              <a:ext uri="{FF2B5EF4-FFF2-40B4-BE49-F238E27FC236}">
                <a16:creationId xmlns:a16="http://schemas.microsoft.com/office/drawing/2014/main" id="{829CC27F-6230-834E-86DA-C08771B4B631}"/>
              </a:ext>
            </a:extLst>
          </p:cNvPr>
          <p:cNvSpPr>
            <a:spLocks noGrp="1"/>
          </p:cNvSpPr>
          <p:nvPr>
            <p:ph idx="1"/>
          </p:nvPr>
        </p:nvSpPr>
        <p:spPr/>
        <p:txBody>
          <a:bodyPr/>
          <a:lstStyle/>
          <a:p>
            <a:endParaRPr lang="en-US"/>
          </a:p>
        </p:txBody>
      </p:sp>
      <p:pic>
        <p:nvPicPr>
          <p:cNvPr id="4" name="Picture 3" descr="Screen Shot 2016-07-12 at 2.10.22 PM.png">
            <a:extLst>
              <a:ext uri="{FF2B5EF4-FFF2-40B4-BE49-F238E27FC236}">
                <a16:creationId xmlns:a16="http://schemas.microsoft.com/office/drawing/2014/main" id="{998E250E-68DE-3F4B-85E4-5F199BF416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2805" y="1598336"/>
            <a:ext cx="6256803" cy="4340453"/>
          </a:xfrm>
          <a:prstGeom prst="rect">
            <a:avLst/>
          </a:prstGeom>
        </p:spPr>
      </p:pic>
    </p:spTree>
    <p:extLst>
      <p:ext uri="{BB962C8B-B14F-4D97-AF65-F5344CB8AC3E}">
        <p14:creationId xmlns:p14="http://schemas.microsoft.com/office/powerpoint/2010/main" val="285914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Assignments and </a:t>
            </a:r>
            <a:r>
              <a:rPr lang="en-US" dirty="0" err="1"/>
              <a:t>gradings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20738206"/>
              </p:ext>
            </p:extLst>
          </p:nvPr>
        </p:nvGraphicFramePr>
        <p:xfrm>
          <a:off x="2033196" y="2807747"/>
          <a:ext cx="4914778" cy="2903032"/>
        </p:xfrm>
        <a:graphic>
          <a:graphicData uri="http://schemas.openxmlformats.org/drawingml/2006/table">
            <a:tbl>
              <a:tblPr firstRow="1" firstCol="1" bandRow="1">
                <a:tableStyleId>{5C22544A-7EE6-4342-B048-85BDC9FD1C3A}</a:tableStyleId>
              </a:tblPr>
              <a:tblGrid>
                <a:gridCol w="2597811">
                  <a:extLst>
                    <a:ext uri="{9D8B030D-6E8A-4147-A177-3AD203B41FA5}">
                      <a16:colId xmlns:a16="http://schemas.microsoft.com/office/drawing/2014/main" val="20000"/>
                    </a:ext>
                  </a:extLst>
                </a:gridCol>
                <a:gridCol w="2316967">
                  <a:extLst>
                    <a:ext uri="{9D8B030D-6E8A-4147-A177-3AD203B41FA5}">
                      <a16:colId xmlns:a16="http://schemas.microsoft.com/office/drawing/2014/main" val="20001"/>
                    </a:ext>
                  </a:extLst>
                </a:gridCol>
              </a:tblGrid>
              <a:tr h="725758">
                <a:tc>
                  <a:txBody>
                    <a:bodyPr/>
                    <a:lstStyle/>
                    <a:p>
                      <a:pPr>
                        <a:spcAft>
                          <a:spcPts val="0"/>
                        </a:spcAft>
                      </a:pPr>
                      <a:r>
                        <a:rPr lang="en-US" sz="1200" dirty="0">
                          <a:effectLst/>
                        </a:rPr>
                        <a:t>Assignments:</a:t>
                      </a:r>
                      <a:endParaRPr lang="en-US" sz="1100" dirty="0">
                        <a:effectLst/>
                        <a:latin typeface="Calibri" charset="0"/>
                      </a:endParaRPr>
                    </a:p>
                  </a:txBody>
                  <a:tcPr marL="68580" marR="68580" marT="0" marB="0"/>
                </a:tc>
                <a:tc>
                  <a:txBody>
                    <a:bodyPr/>
                    <a:lstStyle/>
                    <a:p>
                      <a:pPr>
                        <a:spcAft>
                          <a:spcPts val="0"/>
                        </a:spcAft>
                      </a:pPr>
                      <a:r>
                        <a:rPr lang="en-US" sz="1200">
                          <a:effectLst/>
                        </a:rPr>
                        <a:t>Contribution to Final Grade:</a:t>
                      </a:r>
                      <a:endParaRPr lang="en-US" sz="1100">
                        <a:effectLst/>
                        <a:latin typeface="Calibri" charset="0"/>
                      </a:endParaRPr>
                    </a:p>
                  </a:txBody>
                  <a:tcPr marL="68580" marR="68580" marT="0" marB="0"/>
                </a:tc>
                <a:extLst>
                  <a:ext uri="{0D108BD9-81ED-4DB2-BD59-A6C34878D82A}">
                    <a16:rowId xmlns:a16="http://schemas.microsoft.com/office/drawing/2014/main" val="10000"/>
                  </a:ext>
                </a:extLst>
              </a:tr>
              <a:tr h="362879">
                <a:tc>
                  <a:txBody>
                    <a:bodyPr/>
                    <a:lstStyle/>
                    <a:p>
                      <a:pPr>
                        <a:spcAft>
                          <a:spcPts val="0"/>
                        </a:spcAft>
                      </a:pPr>
                      <a:r>
                        <a:rPr lang="en-US" sz="1200">
                          <a:effectLst/>
                        </a:rPr>
                        <a:t>Short Assignments (x4)</a:t>
                      </a:r>
                      <a:endParaRPr lang="en-US" sz="1100">
                        <a:effectLst/>
                        <a:latin typeface="Calibri" charset="0"/>
                      </a:endParaRPr>
                    </a:p>
                  </a:txBody>
                  <a:tcPr marL="68580" marR="68580" marT="0" marB="0"/>
                </a:tc>
                <a:tc>
                  <a:txBody>
                    <a:bodyPr/>
                    <a:lstStyle/>
                    <a:p>
                      <a:pPr>
                        <a:spcAft>
                          <a:spcPts val="0"/>
                        </a:spcAft>
                      </a:pPr>
                      <a:r>
                        <a:rPr lang="en-US" sz="1200">
                          <a:effectLst/>
                        </a:rPr>
                        <a:t>20%</a:t>
                      </a:r>
                      <a:endParaRPr lang="en-US" sz="1100">
                        <a:effectLst/>
                        <a:latin typeface="Calibri" charset="0"/>
                      </a:endParaRPr>
                    </a:p>
                  </a:txBody>
                  <a:tcPr marL="68580" marR="68580" marT="0" marB="0"/>
                </a:tc>
                <a:extLst>
                  <a:ext uri="{0D108BD9-81ED-4DB2-BD59-A6C34878D82A}">
                    <a16:rowId xmlns:a16="http://schemas.microsoft.com/office/drawing/2014/main" val="10001"/>
                  </a:ext>
                </a:extLst>
              </a:tr>
              <a:tr h="362879">
                <a:tc>
                  <a:txBody>
                    <a:bodyPr/>
                    <a:lstStyle/>
                    <a:p>
                      <a:pPr>
                        <a:spcAft>
                          <a:spcPts val="0"/>
                        </a:spcAft>
                      </a:pPr>
                      <a:r>
                        <a:rPr lang="en-US" sz="1200">
                          <a:effectLst/>
                        </a:rPr>
                        <a:t>Participation</a:t>
                      </a:r>
                      <a:endParaRPr lang="en-US" sz="1100">
                        <a:effectLst/>
                        <a:latin typeface="Calibri" charset="0"/>
                      </a:endParaRPr>
                    </a:p>
                  </a:txBody>
                  <a:tcPr marL="68580" marR="68580" marT="0" marB="0"/>
                </a:tc>
                <a:tc>
                  <a:txBody>
                    <a:bodyPr/>
                    <a:lstStyle/>
                    <a:p>
                      <a:pPr>
                        <a:spcAft>
                          <a:spcPts val="0"/>
                        </a:spcAft>
                      </a:pPr>
                      <a:r>
                        <a:rPr lang="en-US" sz="1200">
                          <a:effectLst/>
                        </a:rPr>
                        <a:t>10%</a:t>
                      </a:r>
                      <a:endParaRPr lang="en-US" sz="1100">
                        <a:effectLst/>
                        <a:latin typeface="Calibri" charset="0"/>
                      </a:endParaRPr>
                    </a:p>
                  </a:txBody>
                  <a:tcPr marL="68580" marR="68580" marT="0" marB="0"/>
                </a:tc>
                <a:extLst>
                  <a:ext uri="{0D108BD9-81ED-4DB2-BD59-A6C34878D82A}">
                    <a16:rowId xmlns:a16="http://schemas.microsoft.com/office/drawing/2014/main" val="10002"/>
                  </a:ext>
                </a:extLst>
              </a:tr>
              <a:tr h="362879">
                <a:tc>
                  <a:txBody>
                    <a:bodyPr/>
                    <a:lstStyle/>
                    <a:p>
                      <a:pPr>
                        <a:spcAft>
                          <a:spcPts val="0"/>
                        </a:spcAft>
                      </a:pPr>
                      <a:r>
                        <a:rPr lang="en-US" sz="1200">
                          <a:effectLst/>
                        </a:rPr>
                        <a:t>Exam 1</a:t>
                      </a:r>
                      <a:endParaRPr lang="en-US" sz="1100">
                        <a:effectLst/>
                        <a:latin typeface="Calibri" charset="0"/>
                      </a:endParaRPr>
                    </a:p>
                  </a:txBody>
                  <a:tcPr marL="68580" marR="68580" marT="0" marB="0"/>
                </a:tc>
                <a:tc>
                  <a:txBody>
                    <a:bodyPr/>
                    <a:lstStyle/>
                    <a:p>
                      <a:pPr>
                        <a:spcAft>
                          <a:spcPts val="0"/>
                        </a:spcAft>
                      </a:pPr>
                      <a:r>
                        <a:rPr lang="en-US" sz="1200">
                          <a:effectLst/>
                        </a:rPr>
                        <a:t>20%</a:t>
                      </a:r>
                      <a:endParaRPr lang="en-US" sz="1100">
                        <a:effectLst/>
                        <a:latin typeface="Calibri" charset="0"/>
                      </a:endParaRPr>
                    </a:p>
                  </a:txBody>
                  <a:tcPr marL="68580" marR="68580" marT="0" marB="0"/>
                </a:tc>
                <a:extLst>
                  <a:ext uri="{0D108BD9-81ED-4DB2-BD59-A6C34878D82A}">
                    <a16:rowId xmlns:a16="http://schemas.microsoft.com/office/drawing/2014/main" val="10003"/>
                  </a:ext>
                </a:extLst>
              </a:tr>
              <a:tr h="362879">
                <a:tc>
                  <a:txBody>
                    <a:bodyPr/>
                    <a:lstStyle/>
                    <a:p>
                      <a:pPr>
                        <a:spcAft>
                          <a:spcPts val="0"/>
                        </a:spcAft>
                      </a:pPr>
                      <a:r>
                        <a:rPr lang="en-US" sz="1200">
                          <a:effectLst/>
                        </a:rPr>
                        <a:t>Exam 2</a:t>
                      </a:r>
                      <a:endParaRPr lang="en-US" sz="1100">
                        <a:effectLst/>
                        <a:latin typeface="Calibri" charset="0"/>
                      </a:endParaRPr>
                    </a:p>
                  </a:txBody>
                  <a:tcPr marL="68580" marR="68580" marT="0" marB="0"/>
                </a:tc>
                <a:tc>
                  <a:txBody>
                    <a:bodyPr/>
                    <a:lstStyle/>
                    <a:p>
                      <a:pPr>
                        <a:spcAft>
                          <a:spcPts val="0"/>
                        </a:spcAft>
                      </a:pPr>
                      <a:r>
                        <a:rPr lang="en-US" sz="1200">
                          <a:effectLst/>
                        </a:rPr>
                        <a:t>20%</a:t>
                      </a:r>
                      <a:endParaRPr lang="en-US" sz="1100">
                        <a:effectLst/>
                        <a:latin typeface="Calibri" charset="0"/>
                      </a:endParaRPr>
                    </a:p>
                  </a:txBody>
                  <a:tcPr marL="68580" marR="68580" marT="0" marB="0"/>
                </a:tc>
                <a:extLst>
                  <a:ext uri="{0D108BD9-81ED-4DB2-BD59-A6C34878D82A}">
                    <a16:rowId xmlns:a16="http://schemas.microsoft.com/office/drawing/2014/main" val="10004"/>
                  </a:ext>
                </a:extLst>
              </a:tr>
              <a:tr h="362879">
                <a:tc>
                  <a:txBody>
                    <a:bodyPr/>
                    <a:lstStyle/>
                    <a:p>
                      <a:pPr>
                        <a:spcAft>
                          <a:spcPts val="0"/>
                        </a:spcAft>
                      </a:pPr>
                      <a:r>
                        <a:rPr lang="en-US" sz="1200">
                          <a:effectLst/>
                        </a:rPr>
                        <a:t>Final Exam</a:t>
                      </a:r>
                      <a:endParaRPr lang="en-US" sz="1100">
                        <a:effectLst/>
                        <a:latin typeface="Calibri" charset="0"/>
                      </a:endParaRPr>
                    </a:p>
                  </a:txBody>
                  <a:tcPr marL="68580" marR="68580" marT="0" marB="0"/>
                </a:tc>
                <a:tc>
                  <a:txBody>
                    <a:bodyPr/>
                    <a:lstStyle/>
                    <a:p>
                      <a:pPr>
                        <a:spcAft>
                          <a:spcPts val="0"/>
                        </a:spcAft>
                      </a:pPr>
                      <a:r>
                        <a:rPr lang="en-US" sz="1200">
                          <a:effectLst/>
                        </a:rPr>
                        <a:t>30%</a:t>
                      </a:r>
                      <a:endParaRPr lang="en-US" sz="1100">
                        <a:effectLst/>
                        <a:latin typeface="Calibri" charset="0"/>
                      </a:endParaRPr>
                    </a:p>
                  </a:txBody>
                  <a:tcPr marL="68580" marR="68580" marT="0" marB="0"/>
                </a:tc>
                <a:extLst>
                  <a:ext uri="{0D108BD9-81ED-4DB2-BD59-A6C34878D82A}">
                    <a16:rowId xmlns:a16="http://schemas.microsoft.com/office/drawing/2014/main" val="10005"/>
                  </a:ext>
                </a:extLst>
              </a:tr>
              <a:tr h="362879">
                <a:tc>
                  <a:txBody>
                    <a:bodyPr/>
                    <a:lstStyle/>
                    <a:p>
                      <a:pPr>
                        <a:spcAft>
                          <a:spcPts val="0"/>
                        </a:spcAft>
                      </a:pPr>
                      <a:r>
                        <a:rPr lang="en-US" sz="1200">
                          <a:effectLst/>
                        </a:rPr>
                        <a:t>Total</a:t>
                      </a:r>
                      <a:endParaRPr lang="en-US" sz="1100">
                        <a:effectLst/>
                        <a:latin typeface="Calibri" charset="0"/>
                      </a:endParaRPr>
                    </a:p>
                  </a:txBody>
                  <a:tcPr marL="68580" marR="68580" marT="0" marB="0"/>
                </a:tc>
                <a:tc>
                  <a:txBody>
                    <a:bodyPr/>
                    <a:lstStyle/>
                    <a:p>
                      <a:pPr>
                        <a:spcAft>
                          <a:spcPts val="0"/>
                        </a:spcAft>
                      </a:pPr>
                      <a:r>
                        <a:rPr lang="en-US" sz="1200" dirty="0">
                          <a:effectLst/>
                        </a:rPr>
                        <a:t>100%</a:t>
                      </a:r>
                      <a:endParaRPr lang="en-US" sz="1100" dirty="0">
                        <a:effectLst/>
                        <a:latin typeface="Calibri" charset="0"/>
                      </a:endParaRPr>
                    </a:p>
                  </a:txBody>
                  <a:tcPr marL="68580" marR="68580"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5086351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E4AEF-9090-F84C-87A2-038ABBC96A43}"/>
              </a:ext>
            </a:extLst>
          </p:cNvPr>
          <p:cNvSpPr>
            <a:spLocks noGrp="1"/>
          </p:cNvSpPr>
          <p:nvPr>
            <p:ph type="title"/>
          </p:nvPr>
        </p:nvSpPr>
        <p:spPr/>
        <p:txBody>
          <a:bodyPr/>
          <a:lstStyle/>
          <a:p>
            <a:r>
              <a:rPr lang="en-US" b="1" i="1" dirty="0"/>
              <a:t>The Situational Context</a:t>
            </a:r>
            <a:br>
              <a:rPr lang="en-US" b="1" i="1" dirty="0"/>
            </a:br>
            <a:endParaRPr lang="en-US" dirty="0"/>
          </a:p>
        </p:txBody>
      </p:sp>
      <p:sp>
        <p:nvSpPr>
          <p:cNvPr id="3" name="Content Placeholder 2">
            <a:extLst>
              <a:ext uri="{FF2B5EF4-FFF2-40B4-BE49-F238E27FC236}">
                <a16:creationId xmlns:a16="http://schemas.microsoft.com/office/drawing/2014/main" id="{2120F92D-C510-6A43-AEEB-BA0EE17A28F5}"/>
              </a:ext>
            </a:extLst>
          </p:cNvPr>
          <p:cNvSpPr>
            <a:spLocks noGrp="1"/>
          </p:cNvSpPr>
          <p:nvPr>
            <p:ph idx="1"/>
          </p:nvPr>
        </p:nvSpPr>
        <p:spPr/>
        <p:txBody>
          <a:bodyPr/>
          <a:lstStyle/>
          <a:p>
            <a:endParaRPr lang="en-US"/>
          </a:p>
        </p:txBody>
      </p:sp>
      <p:pic>
        <p:nvPicPr>
          <p:cNvPr id="4" name="Picture 3" descr="Screen Shot 2016-07-12 at 2.10.22 PM.png">
            <a:extLst>
              <a:ext uri="{FF2B5EF4-FFF2-40B4-BE49-F238E27FC236}">
                <a16:creationId xmlns:a16="http://schemas.microsoft.com/office/drawing/2014/main" id="{90617823-0558-E444-9FF3-A27EB2BBEC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2805" y="1598336"/>
            <a:ext cx="6256803" cy="4340453"/>
          </a:xfrm>
          <a:prstGeom prst="rect">
            <a:avLst/>
          </a:prstGeom>
        </p:spPr>
      </p:pic>
    </p:spTree>
    <p:extLst>
      <p:ext uri="{BB962C8B-B14F-4D97-AF65-F5344CB8AC3E}">
        <p14:creationId xmlns:p14="http://schemas.microsoft.com/office/powerpoint/2010/main" val="23828492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D2657-51BC-F241-8037-1A2B6E078794}"/>
              </a:ext>
            </a:extLst>
          </p:cNvPr>
          <p:cNvSpPr>
            <a:spLocks noGrp="1"/>
          </p:cNvSpPr>
          <p:nvPr>
            <p:ph type="title"/>
          </p:nvPr>
        </p:nvSpPr>
        <p:spPr/>
        <p:txBody>
          <a:bodyPr/>
          <a:lstStyle/>
          <a:p>
            <a:r>
              <a:rPr lang="en-US" b="1" i="1" dirty="0"/>
              <a:t>The Cultural Context</a:t>
            </a:r>
            <a:br>
              <a:rPr lang="en-US" b="1" i="1" dirty="0"/>
            </a:br>
            <a:endParaRPr lang="en-US" dirty="0"/>
          </a:p>
        </p:txBody>
      </p:sp>
      <p:pic>
        <p:nvPicPr>
          <p:cNvPr id="4" name="Content Placeholder 3" descr="Screen Shot 2016-07-12 at 2.10.22 PM.png">
            <a:extLst>
              <a:ext uri="{FF2B5EF4-FFF2-40B4-BE49-F238E27FC236}">
                <a16:creationId xmlns:a16="http://schemas.microsoft.com/office/drawing/2014/main" id="{9A641047-9B3A-E642-970C-54BAA0BBF5C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17240" y="1940194"/>
            <a:ext cx="4709519" cy="3267075"/>
          </a:xfrm>
          <a:prstGeom prst="rect">
            <a:avLst/>
          </a:prstGeom>
        </p:spPr>
      </p:pic>
    </p:spTree>
    <p:extLst>
      <p:ext uri="{BB962C8B-B14F-4D97-AF65-F5344CB8AC3E}">
        <p14:creationId xmlns:p14="http://schemas.microsoft.com/office/powerpoint/2010/main" val="38984302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Functions of communication</a:t>
            </a:r>
          </a:p>
        </p:txBody>
      </p:sp>
      <p:sp>
        <p:nvSpPr>
          <p:cNvPr id="3" name="Content Placeholder 2"/>
          <p:cNvSpPr>
            <a:spLocks noGrp="1"/>
          </p:cNvSpPr>
          <p:nvPr>
            <p:ph idx="1"/>
          </p:nvPr>
        </p:nvSpPr>
        <p:spPr/>
        <p:txBody>
          <a:bodyPr/>
          <a:lstStyle/>
          <a:p>
            <a:r>
              <a:rPr lang="en-US" dirty="0"/>
              <a:t>Expressing Affiliation: the affect, or feelings, you have for others.</a:t>
            </a:r>
          </a:p>
        </p:txBody>
      </p:sp>
      <p:pic>
        <p:nvPicPr>
          <p:cNvPr id="4" name="Picture 3" descr="Screen Shot 2016-07-12 at 8.55.5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1111" y="3262732"/>
            <a:ext cx="4279900" cy="3440045"/>
          </a:xfrm>
          <a:prstGeom prst="rect">
            <a:avLst/>
          </a:prstGeom>
        </p:spPr>
      </p:pic>
      <p:pic>
        <p:nvPicPr>
          <p:cNvPr id="5" name="Picture 4" descr="Screen Shot 2016-07-12 at 8.56.4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311" y="3664100"/>
            <a:ext cx="2991556" cy="1188005"/>
          </a:xfrm>
          <a:prstGeom prst="rect">
            <a:avLst/>
          </a:prstGeom>
        </p:spPr>
      </p:pic>
    </p:spTree>
    <p:extLst>
      <p:ext uri="{BB962C8B-B14F-4D97-AF65-F5344CB8AC3E}">
        <p14:creationId xmlns:p14="http://schemas.microsoft.com/office/powerpoint/2010/main" val="22689162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Functions of communication</a:t>
            </a:r>
          </a:p>
        </p:txBody>
      </p:sp>
      <p:sp>
        <p:nvSpPr>
          <p:cNvPr id="3" name="Content Placeholder 2"/>
          <p:cNvSpPr>
            <a:spLocks noGrp="1"/>
          </p:cNvSpPr>
          <p:nvPr>
            <p:ph idx="1"/>
          </p:nvPr>
        </p:nvSpPr>
        <p:spPr/>
        <p:txBody>
          <a:bodyPr/>
          <a:lstStyle/>
          <a:p>
            <a:r>
              <a:rPr lang="en-US" dirty="0"/>
              <a:t>Achieving goals.</a:t>
            </a:r>
          </a:p>
          <a:p>
            <a:endParaRPr lang="en-US" dirty="0"/>
          </a:p>
        </p:txBody>
      </p:sp>
      <p:pic>
        <p:nvPicPr>
          <p:cNvPr id="6" name="Picture 5" descr="Screen Shot 2016-07-12 at 8.57.5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1889" y="3127099"/>
            <a:ext cx="4600928" cy="2910164"/>
          </a:xfrm>
          <a:prstGeom prst="rect">
            <a:avLst/>
          </a:prstGeom>
        </p:spPr>
      </p:pic>
    </p:spTree>
    <p:extLst>
      <p:ext uri="{BB962C8B-B14F-4D97-AF65-F5344CB8AC3E}">
        <p14:creationId xmlns:p14="http://schemas.microsoft.com/office/powerpoint/2010/main" val="33945556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Functions of communication</a:t>
            </a:r>
          </a:p>
        </p:txBody>
      </p:sp>
      <p:sp>
        <p:nvSpPr>
          <p:cNvPr id="3" name="Content Placeholder 2"/>
          <p:cNvSpPr>
            <a:spLocks noGrp="1"/>
          </p:cNvSpPr>
          <p:nvPr>
            <p:ph idx="1"/>
          </p:nvPr>
        </p:nvSpPr>
        <p:spPr/>
        <p:txBody>
          <a:bodyPr/>
          <a:lstStyle/>
          <a:p>
            <a:r>
              <a:rPr lang="en-US" dirty="0"/>
              <a:t>Influencing others</a:t>
            </a:r>
          </a:p>
          <a:p>
            <a:endParaRPr lang="en-US" dirty="0"/>
          </a:p>
        </p:txBody>
      </p:sp>
    </p:spTree>
    <p:extLst>
      <p:ext uri="{BB962C8B-B14F-4D97-AF65-F5344CB8AC3E}">
        <p14:creationId xmlns:p14="http://schemas.microsoft.com/office/powerpoint/2010/main" val="27621106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Five characteristics of communications</a:t>
            </a:r>
          </a:p>
        </p:txBody>
      </p:sp>
      <p:pic>
        <p:nvPicPr>
          <p:cNvPr id="4" name="Content Placeholder 3" descr="Screen Shot 2016-07-12 at 9.09.35 AM.png"/>
          <p:cNvPicPr>
            <a:picLocks noGrp="1" noChangeAspect="1"/>
          </p:cNvPicPr>
          <p:nvPr>
            <p:ph idx="1"/>
          </p:nvPr>
        </p:nvPicPr>
        <p:blipFill>
          <a:blip r:embed="rId2">
            <a:extLst>
              <a:ext uri="{28A0092B-C50C-407E-A947-70E740481C1C}">
                <a14:useLocalDpi xmlns:a14="http://schemas.microsoft.com/office/drawing/2010/main" val="0"/>
              </a:ext>
            </a:extLst>
          </a:blip>
          <a:srcRect t="17368" b="17368"/>
          <a:stretch>
            <a:fillRect/>
          </a:stretch>
        </p:blipFill>
        <p:spPr/>
      </p:pic>
    </p:spTree>
    <p:extLst>
      <p:ext uri="{BB962C8B-B14F-4D97-AF65-F5344CB8AC3E}">
        <p14:creationId xmlns:p14="http://schemas.microsoft.com/office/powerpoint/2010/main" val="23591370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Five characteristics of communications</a:t>
            </a:r>
          </a:p>
        </p:txBody>
      </p:sp>
      <p:sp>
        <p:nvSpPr>
          <p:cNvPr id="3" name="Content Placeholder 2"/>
          <p:cNvSpPr>
            <a:spLocks noGrp="1"/>
          </p:cNvSpPr>
          <p:nvPr>
            <p:ph idx="1"/>
          </p:nvPr>
        </p:nvSpPr>
        <p:spPr/>
        <p:txBody>
          <a:bodyPr/>
          <a:lstStyle/>
          <a:p>
            <a:r>
              <a:rPr lang="en-US" dirty="0"/>
              <a:t>Communication relies on symbols.</a:t>
            </a:r>
          </a:p>
        </p:txBody>
      </p:sp>
    </p:spTree>
    <p:extLst>
      <p:ext uri="{BB962C8B-B14F-4D97-AF65-F5344CB8AC3E}">
        <p14:creationId xmlns:p14="http://schemas.microsoft.com/office/powerpoint/2010/main" val="27783231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Five characteristics of communications</a:t>
            </a:r>
          </a:p>
        </p:txBody>
      </p:sp>
      <p:sp>
        <p:nvSpPr>
          <p:cNvPr id="3" name="Content Placeholder 2"/>
          <p:cNvSpPr>
            <a:spLocks noGrp="1"/>
          </p:cNvSpPr>
          <p:nvPr>
            <p:ph idx="1"/>
          </p:nvPr>
        </p:nvSpPr>
        <p:spPr/>
        <p:txBody>
          <a:bodyPr/>
          <a:lstStyle/>
          <a:p>
            <a:endParaRPr lang="en-US"/>
          </a:p>
        </p:txBody>
      </p:sp>
      <p:pic>
        <p:nvPicPr>
          <p:cNvPr id="5" name="Picture 4" descr="Screen Shot 2016-07-12 at 9.12.3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689" y="3247672"/>
            <a:ext cx="7010400" cy="2197100"/>
          </a:xfrm>
          <a:prstGeom prst="rect">
            <a:avLst/>
          </a:prstGeom>
        </p:spPr>
      </p:pic>
    </p:spTree>
    <p:extLst>
      <p:ext uri="{BB962C8B-B14F-4D97-AF65-F5344CB8AC3E}">
        <p14:creationId xmlns:p14="http://schemas.microsoft.com/office/powerpoint/2010/main" val="38045714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Five characteristics of communications</a:t>
            </a:r>
          </a:p>
        </p:txBody>
      </p:sp>
      <p:sp>
        <p:nvSpPr>
          <p:cNvPr id="3" name="Content Placeholder 2"/>
          <p:cNvSpPr>
            <a:spLocks noGrp="1"/>
          </p:cNvSpPr>
          <p:nvPr>
            <p:ph idx="1"/>
          </p:nvPr>
        </p:nvSpPr>
        <p:spPr/>
        <p:txBody>
          <a:bodyPr/>
          <a:lstStyle/>
          <a:p>
            <a:r>
              <a:rPr lang="en-US" dirty="0"/>
              <a:t>Communication relies on symbols.</a:t>
            </a:r>
          </a:p>
          <a:p>
            <a:r>
              <a:rPr lang="en-US" dirty="0"/>
              <a:t>Communication requires a shared understanding of a set of symbols (code).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8405" y="4574096"/>
            <a:ext cx="1818953" cy="171474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5988" y="4423883"/>
            <a:ext cx="1560132" cy="188516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62618" y="4559932"/>
            <a:ext cx="1673236" cy="1758401"/>
          </a:xfrm>
          <a:prstGeom prst="rect">
            <a:avLst/>
          </a:prstGeom>
        </p:spPr>
      </p:pic>
    </p:spTree>
    <p:extLst>
      <p:ext uri="{BB962C8B-B14F-4D97-AF65-F5344CB8AC3E}">
        <p14:creationId xmlns:p14="http://schemas.microsoft.com/office/powerpoint/2010/main" val="2223403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activity </a:t>
            </a:r>
          </a:p>
        </p:txBody>
      </p:sp>
      <p:sp>
        <p:nvSpPr>
          <p:cNvPr id="3" name="Content Placeholder 2"/>
          <p:cNvSpPr>
            <a:spLocks noGrp="1"/>
          </p:cNvSpPr>
          <p:nvPr>
            <p:ph idx="1"/>
          </p:nvPr>
        </p:nvSpPr>
        <p:spPr/>
        <p:txBody>
          <a:bodyPr/>
          <a:lstStyle/>
          <a:p>
            <a:r>
              <a:rPr lang="en-US" dirty="0"/>
              <a:t>Recall a symbol that was alien to you and describe how you figured it out.</a:t>
            </a:r>
          </a:p>
        </p:txBody>
      </p:sp>
    </p:spTree>
    <p:extLst>
      <p:ext uri="{BB962C8B-B14F-4D97-AF65-F5344CB8AC3E}">
        <p14:creationId xmlns:p14="http://schemas.microsoft.com/office/powerpoint/2010/main" val="1430258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Short assignments</a:t>
            </a:r>
            <a:endParaRPr lang="en-US" dirty="0"/>
          </a:p>
        </p:txBody>
      </p:sp>
      <p:sp>
        <p:nvSpPr>
          <p:cNvPr id="3" name="Content Placeholder 2"/>
          <p:cNvSpPr>
            <a:spLocks noGrp="1"/>
          </p:cNvSpPr>
          <p:nvPr>
            <p:ph idx="1"/>
          </p:nvPr>
        </p:nvSpPr>
        <p:spPr/>
        <p:txBody>
          <a:bodyPr>
            <a:normAutofit fontScale="70000" lnSpcReduction="20000"/>
          </a:bodyPr>
          <a:lstStyle/>
          <a:p>
            <a:r>
              <a:rPr lang="en-US" dirty="0"/>
              <a:t>There are 4 short (maximum 500 word) reflection essays. Each reflection asks you to think about an idea or concept from the course and relate it to a current event or personal experience. Prompts will be posted on the course Canvas site one week in advance of each due date. 500 words equal about 2 double-spaced pages. You should write in complete sentences, use paragraphs, spell check, and proofread. Also, for each assignment, EVERY word (including quoted words) count toward the total word count. No late reflection papers will be accepted. </a:t>
            </a:r>
          </a:p>
          <a:p>
            <a:r>
              <a:rPr lang="en-US" dirty="0"/>
              <a:t>7/1 First assignment due</a:t>
            </a:r>
          </a:p>
          <a:p>
            <a:r>
              <a:rPr lang="en-US" dirty="0"/>
              <a:t>7/8 Second assignment due</a:t>
            </a:r>
          </a:p>
          <a:p>
            <a:r>
              <a:rPr lang="en-US" dirty="0"/>
              <a:t>7/15 Third assignment due</a:t>
            </a:r>
          </a:p>
          <a:p>
            <a:r>
              <a:rPr lang="en-US" dirty="0"/>
              <a:t>7/23 Fourth assignment due</a:t>
            </a:r>
          </a:p>
        </p:txBody>
      </p:sp>
    </p:spTree>
    <p:extLst>
      <p:ext uri="{BB962C8B-B14F-4D97-AF65-F5344CB8AC3E}">
        <p14:creationId xmlns:p14="http://schemas.microsoft.com/office/powerpoint/2010/main" val="20449591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Five characteristics of communications</a:t>
            </a:r>
          </a:p>
        </p:txBody>
      </p:sp>
      <p:sp>
        <p:nvSpPr>
          <p:cNvPr id="3" name="Content Placeholder 2"/>
          <p:cNvSpPr>
            <a:spLocks noGrp="1"/>
          </p:cNvSpPr>
          <p:nvPr>
            <p:ph idx="1"/>
          </p:nvPr>
        </p:nvSpPr>
        <p:spPr/>
        <p:txBody>
          <a:bodyPr/>
          <a:lstStyle/>
          <a:p>
            <a:r>
              <a:rPr lang="en-US" dirty="0"/>
              <a:t>Communication relies on symbols.</a:t>
            </a:r>
          </a:p>
          <a:p>
            <a:r>
              <a:rPr lang="en-US" dirty="0"/>
              <a:t>Communication requires a shared code.</a:t>
            </a:r>
          </a:p>
          <a:p>
            <a:r>
              <a:rPr lang="en-US" dirty="0"/>
              <a:t>Communication is linked to culture.</a:t>
            </a:r>
          </a:p>
        </p:txBody>
      </p:sp>
    </p:spTree>
    <p:extLst>
      <p:ext uri="{BB962C8B-B14F-4D97-AF65-F5344CB8AC3E}">
        <p14:creationId xmlns:p14="http://schemas.microsoft.com/office/powerpoint/2010/main" val="35329585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Five characteristics of communications</a:t>
            </a:r>
          </a:p>
        </p:txBody>
      </p:sp>
      <p:sp>
        <p:nvSpPr>
          <p:cNvPr id="3" name="Content Placeholder 2"/>
          <p:cNvSpPr>
            <a:spLocks noGrp="1"/>
          </p:cNvSpPr>
          <p:nvPr>
            <p:ph idx="1"/>
          </p:nvPr>
        </p:nvSpPr>
        <p:spPr/>
        <p:txBody>
          <a:bodyPr/>
          <a:lstStyle/>
          <a:p>
            <a:endParaRPr lang="en-US" dirty="0"/>
          </a:p>
        </p:txBody>
      </p:sp>
      <p:pic>
        <p:nvPicPr>
          <p:cNvPr id="4" name="Picture 3" descr="Screen Shot 2016-07-12 at 11.10.35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6816" y="2264159"/>
            <a:ext cx="6188781" cy="4403730"/>
          </a:xfrm>
          <a:prstGeom prst="rect">
            <a:avLst/>
          </a:prstGeom>
        </p:spPr>
      </p:pic>
    </p:spTree>
    <p:extLst>
      <p:ext uri="{BB962C8B-B14F-4D97-AF65-F5344CB8AC3E}">
        <p14:creationId xmlns:p14="http://schemas.microsoft.com/office/powerpoint/2010/main" val="426869106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Five characteristics of communications</a:t>
            </a:r>
          </a:p>
        </p:txBody>
      </p:sp>
      <p:sp>
        <p:nvSpPr>
          <p:cNvPr id="3" name="Content Placeholder 2"/>
          <p:cNvSpPr>
            <a:spLocks noGrp="1"/>
          </p:cNvSpPr>
          <p:nvPr>
            <p:ph idx="1"/>
          </p:nvPr>
        </p:nvSpPr>
        <p:spPr/>
        <p:txBody>
          <a:bodyPr/>
          <a:lstStyle/>
          <a:p>
            <a:r>
              <a:rPr lang="en-US" dirty="0"/>
              <a:t>Is communication always intentional?</a:t>
            </a:r>
          </a:p>
          <a:p>
            <a:endParaRPr lang="en-US" dirty="0"/>
          </a:p>
        </p:txBody>
      </p:sp>
    </p:spTree>
    <p:extLst>
      <p:ext uri="{BB962C8B-B14F-4D97-AF65-F5344CB8AC3E}">
        <p14:creationId xmlns:p14="http://schemas.microsoft.com/office/powerpoint/2010/main" val="140013357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Five characteristics of communications</a:t>
            </a:r>
          </a:p>
        </p:txBody>
      </p:sp>
      <p:sp>
        <p:nvSpPr>
          <p:cNvPr id="3" name="Content Placeholder 2"/>
          <p:cNvSpPr>
            <a:spLocks noGrp="1"/>
          </p:cNvSpPr>
          <p:nvPr>
            <p:ph idx="1"/>
          </p:nvPr>
        </p:nvSpPr>
        <p:spPr/>
        <p:txBody>
          <a:bodyPr/>
          <a:lstStyle/>
          <a:p>
            <a:endParaRPr lang="en-US" dirty="0"/>
          </a:p>
        </p:txBody>
      </p:sp>
      <p:pic>
        <p:nvPicPr>
          <p:cNvPr id="4" name="Picture 3" descr="Screen Shot 2016-07-12 at 11.12.15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4773" y="2410883"/>
            <a:ext cx="3477453" cy="3626380"/>
          </a:xfrm>
          <a:prstGeom prst="rect">
            <a:avLst/>
          </a:prstGeom>
        </p:spPr>
      </p:pic>
    </p:spTree>
    <p:extLst>
      <p:ext uri="{BB962C8B-B14F-4D97-AF65-F5344CB8AC3E}">
        <p14:creationId xmlns:p14="http://schemas.microsoft.com/office/powerpoint/2010/main" val="7837732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Five characteristics of communications</a:t>
            </a:r>
          </a:p>
        </p:txBody>
      </p:sp>
      <p:sp>
        <p:nvSpPr>
          <p:cNvPr id="3" name="Content Placeholder 2"/>
          <p:cNvSpPr>
            <a:spLocks noGrp="1"/>
          </p:cNvSpPr>
          <p:nvPr>
            <p:ph idx="1"/>
          </p:nvPr>
        </p:nvSpPr>
        <p:spPr/>
        <p:txBody>
          <a:bodyPr/>
          <a:lstStyle/>
          <a:p>
            <a:r>
              <a:rPr lang="en-US" dirty="0"/>
              <a:t>Communication relies on symbols.</a:t>
            </a:r>
          </a:p>
          <a:p>
            <a:r>
              <a:rPr lang="en-US" dirty="0"/>
              <a:t>Communication requires a shared code.</a:t>
            </a:r>
          </a:p>
          <a:p>
            <a:r>
              <a:rPr lang="en-US" dirty="0"/>
              <a:t>Communication is linked to culture.</a:t>
            </a:r>
          </a:p>
          <a:p>
            <a:r>
              <a:rPr lang="en-US" dirty="0"/>
              <a:t>Communication can be unintentional.</a:t>
            </a:r>
          </a:p>
        </p:txBody>
      </p:sp>
    </p:spTree>
    <p:extLst>
      <p:ext uri="{BB962C8B-B14F-4D97-AF65-F5344CB8AC3E}">
        <p14:creationId xmlns:p14="http://schemas.microsoft.com/office/powerpoint/2010/main" val="41038124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Five characteristics of communications</a:t>
            </a:r>
          </a:p>
        </p:txBody>
      </p:sp>
      <p:sp>
        <p:nvSpPr>
          <p:cNvPr id="3" name="Content Placeholder 2"/>
          <p:cNvSpPr>
            <a:spLocks noGrp="1"/>
          </p:cNvSpPr>
          <p:nvPr>
            <p:ph idx="1"/>
          </p:nvPr>
        </p:nvSpPr>
        <p:spPr/>
        <p:txBody>
          <a:bodyPr/>
          <a:lstStyle/>
          <a:p>
            <a:r>
              <a:rPr lang="en-US" dirty="0"/>
              <a:t>Email, Facebook, face to face…</a:t>
            </a:r>
          </a:p>
        </p:txBody>
      </p:sp>
      <p:pic>
        <p:nvPicPr>
          <p:cNvPr id="4" name="Picture 3" descr="Screen Shot 2016-07-12 at 11.14.1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0250" y="3148432"/>
            <a:ext cx="4353278" cy="2931799"/>
          </a:xfrm>
          <a:prstGeom prst="rect">
            <a:avLst/>
          </a:prstGeom>
        </p:spPr>
      </p:pic>
    </p:spTree>
    <p:extLst>
      <p:ext uri="{BB962C8B-B14F-4D97-AF65-F5344CB8AC3E}">
        <p14:creationId xmlns:p14="http://schemas.microsoft.com/office/powerpoint/2010/main" val="302766231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Five characteristics of communications</a:t>
            </a:r>
          </a:p>
        </p:txBody>
      </p:sp>
      <p:sp>
        <p:nvSpPr>
          <p:cNvPr id="3" name="Content Placeholder 2"/>
          <p:cNvSpPr>
            <a:spLocks noGrp="1"/>
          </p:cNvSpPr>
          <p:nvPr>
            <p:ph idx="1"/>
          </p:nvPr>
        </p:nvSpPr>
        <p:spPr/>
        <p:txBody>
          <a:bodyPr/>
          <a:lstStyle/>
          <a:p>
            <a:r>
              <a:rPr lang="en-US" dirty="0"/>
              <a:t>Communication relies on symbols.</a:t>
            </a:r>
          </a:p>
          <a:p>
            <a:r>
              <a:rPr lang="en-US" dirty="0"/>
              <a:t>Communication requires a shared code.</a:t>
            </a:r>
          </a:p>
          <a:p>
            <a:r>
              <a:rPr lang="en-US" dirty="0"/>
              <a:t>Communication is linked to culture.</a:t>
            </a:r>
          </a:p>
          <a:p>
            <a:r>
              <a:rPr lang="en-US" dirty="0"/>
              <a:t>Communication can be unintentional.</a:t>
            </a:r>
          </a:p>
          <a:p>
            <a:r>
              <a:rPr lang="en-US" dirty="0"/>
              <a:t>Communication occurs through various channels.</a:t>
            </a:r>
          </a:p>
        </p:txBody>
      </p:sp>
    </p:spTree>
    <p:extLst>
      <p:ext uri="{BB962C8B-B14F-4D97-AF65-F5344CB8AC3E}">
        <p14:creationId xmlns:p14="http://schemas.microsoft.com/office/powerpoint/2010/main" val="24269428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 as a discipline</a:t>
            </a:r>
          </a:p>
        </p:txBody>
      </p:sp>
      <p:sp>
        <p:nvSpPr>
          <p:cNvPr id="3" name="Content Placeholder 2"/>
          <p:cNvSpPr>
            <a:spLocks noGrp="1"/>
          </p:cNvSpPr>
          <p:nvPr>
            <p:ph idx="1"/>
          </p:nvPr>
        </p:nvSpPr>
        <p:spPr>
          <a:xfrm>
            <a:off x="739775" y="2247983"/>
            <a:ext cx="7662864" cy="3267169"/>
          </a:xfrm>
        </p:spPr>
        <p:txBody>
          <a:bodyPr>
            <a:noAutofit/>
          </a:bodyPr>
          <a:lstStyle/>
          <a:p>
            <a:r>
              <a:rPr lang="en-US" sz="1400" dirty="0"/>
              <a:t>Political communication</a:t>
            </a:r>
          </a:p>
          <a:p>
            <a:r>
              <a:rPr lang="en-US" sz="1400" dirty="0"/>
              <a:t>Interpersonal communication</a:t>
            </a:r>
          </a:p>
          <a:p>
            <a:r>
              <a:rPr lang="en-US" sz="1400" dirty="0"/>
              <a:t>New media studies</a:t>
            </a:r>
          </a:p>
          <a:p>
            <a:r>
              <a:rPr lang="en-US" sz="1400" dirty="0"/>
              <a:t>Mass communication</a:t>
            </a:r>
          </a:p>
          <a:p>
            <a:r>
              <a:rPr lang="en-US" sz="1400" dirty="0"/>
              <a:t>Public speaking</a:t>
            </a:r>
          </a:p>
          <a:p>
            <a:r>
              <a:rPr lang="en-US" sz="1400" dirty="0"/>
              <a:t>Public relations</a:t>
            </a:r>
          </a:p>
          <a:p>
            <a:r>
              <a:rPr lang="en-US" sz="1400" dirty="0"/>
              <a:t>Rhetorical studies</a:t>
            </a:r>
          </a:p>
          <a:p>
            <a:r>
              <a:rPr lang="en-US" sz="1400" dirty="0"/>
              <a:t>Cultural studies</a:t>
            </a:r>
          </a:p>
        </p:txBody>
      </p:sp>
    </p:spTree>
    <p:extLst>
      <p:ext uri="{BB962C8B-B14F-4D97-AF65-F5344CB8AC3E}">
        <p14:creationId xmlns:p14="http://schemas.microsoft.com/office/powerpoint/2010/main" val="322956693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Political communication</a:t>
            </a:r>
          </a:p>
        </p:txBody>
      </p:sp>
      <p:sp>
        <p:nvSpPr>
          <p:cNvPr id="3" name="Content Placeholder 2"/>
          <p:cNvSpPr>
            <a:spLocks noGrp="1"/>
          </p:cNvSpPr>
          <p:nvPr>
            <p:ph idx="1"/>
          </p:nvPr>
        </p:nvSpPr>
        <p:spPr>
          <a:xfrm>
            <a:off x="0" y="2226234"/>
            <a:ext cx="7662864" cy="3267169"/>
          </a:xfrm>
        </p:spPr>
        <p:txBody>
          <a:bodyPr>
            <a:normAutofit fontScale="92500"/>
          </a:bodyPr>
          <a:lstStyle/>
          <a:p>
            <a:r>
              <a:rPr lang="en-US" dirty="0"/>
              <a:t>Researchers are broadly interested in the relationship between politics and citizens and the communication modes that connect these groups to each other. Researchers examine how these forces interact with each other and affect one another. </a:t>
            </a:r>
          </a:p>
          <a:p>
            <a:r>
              <a:rPr lang="en-US" dirty="0"/>
              <a:t>COM 304 Press and politics in the United States.</a:t>
            </a:r>
          </a:p>
          <a:p>
            <a:r>
              <a:rPr lang="en-US" dirty="0"/>
              <a:t>COM 305 The politics of mass communication in America</a:t>
            </a:r>
          </a:p>
          <a:p>
            <a:r>
              <a:rPr lang="en-US" dirty="0"/>
              <a:t>COM 306 Media, society, and political identity</a:t>
            </a:r>
          </a:p>
          <a:p>
            <a:endParaRPr lang="en-US" dirty="0"/>
          </a:p>
        </p:txBody>
      </p:sp>
      <p:pic>
        <p:nvPicPr>
          <p:cNvPr id="4" name="Picture 3" descr="Screen Shot 2016-07-12 at 2.18.0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4146" y="1488141"/>
            <a:ext cx="1222817" cy="1763887"/>
          </a:xfrm>
          <a:prstGeom prst="rect">
            <a:avLst/>
          </a:prstGeom>
        </p:spPr>
      </p:pic>
      <p:pic>
        <p:nvPicPr>
          <p:cNvPr id="5" name="Picture 4" descr="Screen Shot 2016-07-12 at 2.18.2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7235" y="4826002"/>
            <a:ext cx="1646765" cy="2031998"/>
          </a:xfrm>
          <a:prstGeom prst="rect">
            <a:avLst/>
          </a:prstGeom>
        </p:spPr>
      </p:pic>
      <p:sp>
        <p:nvSpPr>
          <p:cNvPr id="7" name="TextBox 6"/>
          <p:cNvSpPr txBox="1"/>
          <p:nvPr/>
        </p:nvSpPr>
        <p:spPr>
          <a:xfrm>
            <a:off x="7714146" y="855921"/>
            <a:ext cx="1425222" cy="646331"/>
          </a:xfrm>
          <a:prstGeom prst="rect">
            <a:avLst/>
          </a:prstGeom>
          <a:noFill/>
        </p:spPr>
        <p:txBody>
          <a:bodyPr wrap="square" rtlCol="0">
            <a:spAutoFit/>
          </a:bodyPr>
          <a:lstStyle/>
          <a:p>
            <a:r>
              <a:rPr lang="en-US" dirty="0"/>
              <a:t>Lance Bennett</a:t>
            </a:r>
          </a:p>
        </p:txBody>
      </p:sp>
      <p:sp>
        <p:nvSpPr>
          <p:cNvPr id="9" name="TextBox 8"/>
          <p:cNvSpPr txBox="1"/>
          <p:nvPr/>
        </p:nvSpPr>
        <p:spPr>
          <a:xfrm>
            <a:off x="7459133" y="4179671"/>
            <a:ext cx="1227667" cy="646331"/>
          </a:xfrm>
          <a:prstGeom prst="rect">
            <a:avLst/>
          </a:prstGeom>
          <a:noFill/>
        </p:spPr>
        <p:txBody>
          <a:bodyPr wrap="square" rtlCol="0">
            <a:spAutoFit/>
          </a:bodyPr>
          <a:lstStyle/>
          <a:p>
            <a:r>
              <a:rPr lang="en-US" dirty="0"/>
              <a:t>David </a:t>
            </a:r>
            <a:r>
              <a:rPr lang="en-US" dirty="0" err="1"/>
              <a:t>Domke</a:t>
            </a:r>
            <a:endParaRPr lang="en-US" dirty="0"/>
          </a:p>
        </p:txBody>
      </p:sp>
    </p:spTree>
    <p:extLst>
      <p:ext uri="{BB962C8B-B14F-4D97-AF65-F5344CB8AC3E}">
        <p14:creationId xmlns:p14="http://schemas.microsoft.com/office/powerpoint/2010/main" val="277346810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Interpersonal communication</a:t>
            </a:r>
            <a:br>
              <a:rPr lang="en-US" dirty="0"/>
            </a:br>
            <a:endParaRPr lang="en-US" dirty="0"/>
          </a:p>
        </p:txBody>
      </p:sp>
      <p:sp>
        <p:nvSpPr>
          <p:cNvPr id="3" name="Content Placeholder 2"/>
          <p:cNvSpPr>
            <a:spLocks noGrp="1"/>
          </p:cNvSpPr>
          <p:nvPr>
            <p:ph idx="1"/>
          </p:nvPr>
        </p:nvSpPr>
        <p:spPr>
          <a:xfrm>
            <a:off x="288219" y="2294632"/>
            <a:ext cx="7662864" cy="3267169"/>
          </a:xfrm>
        </p:spPr>
        <p:txBody>
          <a:bodyPr/>
          <a:lstStyle/>
          <a:p>
            <a:r>
              <a:rPr lang="en-US" dirty="0"/>
              <a:t>Researchers study process by which people exchange information, feelings, and meaning through verbal, non-verbal, or mediated channels.</a:t>
            </a:r>
          </a:p>
          <a:p>
            <a:r>
              <a:rPr lang="en-US" dirty="0"/>
              <a:t>COM 270 Interpersonal communication</a:t>
            </a:r>
          </a:p>
          <a:p>
            <a:endParaRPr lang="en-US" dirty="0"/>
          </a:p>
        </p:txBody>
      </p:sp>
      <p:pic>
        <p:nvPicPr>
          <p:cNvPr id="4" name="Picture 3" descr="Screen Shot 2016-07-12 at 2.21.0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8255" y="4758268"/>
            <a:ext cx="2086745" cy="1634065"/>
          </a:xfrm>
          <a:prstGeom prst="rect">
            <a:avLst/>
          </a:prstGeom>
        </p:spPr>
      </p:pic>
      <p:pic>
        <p:nvPicPr>
          <p:cNvPr id="5" name="Picture 4" descr="Screen Shot 2016-07-12 at 2.21.4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8889" y="2983090"/>
            <a:ext cx="1607269" cy="1574799"/>
          </a:xfrm>
          <a:prstGeom prst="rect">
            <a:avLst/>
          </a:prstGeom>
        </p:spPr>
      </p:pic>
      <p:sp>
        <p:nvSpPr>
          <p:cNvPr id="6" name="TextBox 5"/>
          <p:cNvSpPr txBox="1"/>
          <p:nvPr/>
        </p:nvSpPr>
        <p:spPr>
          <a:xfrm>
            <a:off x="4699000" y="6392333"/>
            <a:ext cx="2906889" cy="369332"/>
          </a:xfrm>
          <a:prstGeom prst="rect">
            <a:avLst/>
          </a:prstGeom>
          <a:noFill/>
        </p:spPr>
        <p:txBody>
          <a:bodyPr wrap="square" rtlCol="0">
            <a:spAutoFit/>
          </a:bodyPr>
          <a:lstStyle/>
          <a:p>
            <a:r>
              <a:rPr lang="en-US" dirty="0"/>
              <a:t>John Crowley</a:t>
            </a:r>
          </a:p>
        </p:txBody>
      </p:sp>
      <p:sp>
        <p:nvSpPr>
          <p:cNvPr id="7" name="TextBox 6"/>
          <p:cNvSpPr txBox="1"/>
          <p:nvPr/>
        </p:nvSpPr>
        <p:spPr>
          <a:xfrm>
            <a:off x="6985000" y="4586111"/>
            <a:ext cx="2314222" cy="369332"/>
          </a:xfrm>
          <a:prstGeom prst="rect">
            <a:avLst/>
          </a:prstGeom>
          <a:noFill/>
        </p:spPr>
        <p:txBody>
          <a:bodyPr wrap="square" rtlCol="0">
            <a:spAutoFit/>
          </a:bodyPr>
          <a:lstStyle/>
          <a:p>
            <a:r>
              <a:rPr lang="en-US" dirty="0"/>
              <a:t>Valerie </a:t>
            </a:r>
            <a:r>
              <a:rPr lang="en-US" dirty="0" err="1"/>
              <a:t>Manosov</a:t>
            </a:r>
            <a:endParaRPr lang="en-US" dirty="0"/>
          </a:p>
        </p:txBody>
      </p:sp>
    </p:spTree>
    <p:extLst>
      <p:ext uri="{BB962C8B-B14F-4D97-AF65-F5344CB8AC3E}">
        <p14:creationId xmlns:p14="http://schemas.microsoft.com/office/powerpoint/2010/main" val="878140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a:t>
            </a:r>
          </a:p>
        </p:txBody>
      </p:sp>
      <p:sp>
        <p:nvSpPr>
          <p:cNvPr id="3" name="Content Placeholder 2"/>
          <p:cNvSpPr>
            <a:spLocks noGrp="1"/>
          </p:cNvSpPr>
          <p:nvPr>
            <p:ph idx="1"/>
          </p:nvPr>
        </p:nvSpPr>
        <p:spPr/>
        <p:txBody>
          <a:bodyPr/>
          <a:lstStyle/>
          <a:p>
            <a:r>
              <a:rPr lang="en-US" dirty="0"/>
              <a:t>Attentive participation in class discussions and activities are essential for a robust educational environment. You are expected to actively ask questions and speak up during lecture and discussion activities. Also, there will be in class activities upon which you are evaluated. These in-class activities will count towards your participation scores.</a:t>
            </a:r>
          </a:p>
        </p:txBody>
      </p:sp>
    </p:spTree>
    <p:extLst>
      <p:ext uri="{BB962C8B-B14F-4D97-AF65-F5344CB8AC3E}">
        <p14:creationId xmlns:p14="http://schemas.microsoft.com/office/powerpoint/2010/main" val="129264929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Mass communication</a:t>
            </a:r>
          </a:p>
        </p:txBody>
      </p:sp>
      <p:sp>
        <p:nvSpPr>
          <p:cNvPr id="3" name="Content Placeholder 2"/>
          <p:cNvSpPr>
            <a:spLocks noGrp="1"/>
          </p:cNvSpPr>
          <p:nvPr>
            <p:ph idx="1"/>
          </p:nvPr>
        </p:nvSpPr>
        <p:spPr/>
        <p:txBody>
          <a:bodyPr/>
          <a:lstStyle/>
          <a:p>
            <a:r>
              <a:rPr lang="en-US" dirty="0"/>
              <a:t>This area is often associated with the practical applications of </a:t>
            </a:r>
            <a:r>
              <a:rPr lang="en-US" b="1" dirty="0"/>
              <a:t>journalism</a:t>
            </a:r>
            <a:r>
              <a:rPr lang="en-US" dirty="0"/>
              <a:t> (Print media), television and radio broadcasting, and film.</a:t>
            </a:r>
          </a:p>
          <a:p>
            <a:r>
              <a:rPr lang="en-US" dirty="0"/>
              <a:t>COM 301 Navigating info. Networks for Mass Media</a:t>
            </a:r>
          </a:p>
          <a:p>
            <a:r>
              <a:rPr lang="en-US" dirty="0"/>
              <a:t>COM 340 History of Mass Communication</a:t>
            </a:r>
          </a:p>
          <a:p>
            <a:r>
              <a:rPr lang="en-US" dirty="0"/>
              <a:t>COM 343 Effects of Mass Communication</a:t>
            </a:r>
          </a:p>
        </p:txBody>
      </p:sp>
      <p:pic>
        <p:nvPicPr>
          <p:cNvPr id="4" name="Picture 3" descr="Screen Shot 2016-07-12 at 2.22.0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906" y="4457700"/>
            <a:ext cx="1790700" cy="2400300"/>
          </a:xfrm>
          <a:prstGeom prst="rect">
            <a:avLst/>
          </a:prstGeom>
        </p:spPr>
      </p:pic>
      <p:sp>
        <p:nvSpPr>
          <p:cNvPr id="5" name="TextBox 4"/>
          <p:cNvSpPr txBox="1"/>
          <p:nvPr/>
        </p:nvSpPr>
        <p:spPr>
          <a:xfrm>
            <a:off x="7740648" y="3811369"/>
            <a:ext cx="1403352" cy="646331"/>
          </a:xfrm>
          <a:prstGeom prst="rect">
            <a:avLst/>
          </a:prstGeom>
          <a:noFill/>
        </p:spPr>
        <p:txBody>
          <a:bodyPr wrap="square" rtlCol="0">
            <a:spAutoFit/>
          </a:bodyPr>
          <a:lstStyle/>
          <a:p>
            <a:r>
              <a:rPr lang="en-US" dirty="0"/>
              <a:t>Patricia Moy</a:t>
            </a:r>
          </a:p>
        </p:txBody>
      </p:sp>
      <p:pic>
        <p:nvPicPr>
          <p:cNvPr id="6" name="Picture 5" descr="Screen Shot 2016-07-12 at 2.25.1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0648" y="1459913"/>
            <a:ext cx="1278419" cy="1310181"/>
          </a:xfrm>
          <a:prstGeom prst="rect">
            <a:avLst/>
          </a:prstGeom>
        </p:spPr>
      </p:pic>
      <p:sp>
        <p:nvSpPr>
          <p:cNvPr id="7" name="TextBox 6"/>
          <p:cNvSpPr txBox="1"/>
          <p:nvPr/>
        </p:nvSpPr>
        <p:spPr>
          <a:xfrm>
            <a:off x="7692622" y="841810"/>
            <a:ext cx="1326445" cy="646331"/>
          </a:xfrm>
          <a:prstGeom prst="rect">
            <a:avLst/>
          </a:prstGeom>
          <a:noFill/>
        </p:spPr>
        <p:txBody>
          <a:bodyPr wrap="square" rtlCol="0">
            <a:spAutoFit/>
          </a:bodyPr>
          <a:lstStyle/>
          <a:p>
            <a:r>
              <a:rPr lang="en-US" dirty="0"/>
              <a:t>Matt Powers</a:t>
            </a:r>
          </a:p>
        </p:txBody>
      </p:sp>
    </p:spTree>
    <p:extLst>
      <p:ext uri="{BB962C8B-B14F-4D97-AF65-F5344CB8AC3E}">
        <p14:creationId xmlns:p14="http://schemas.microsoft.com/office/powerpoint/2010/main" val="161955886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media</a:t>
            </a:r>
          </a:p>
        </p:txBody>
      </p:sp>
      <p:sp>
        <p:nvSpPr>
          <p:cNvPr id="3" name="Content Placeholder 2"/>
          <p:cNvSpPr>
            <a:spLocks noGrp="1"/>
          </p:cNvSpPr>
          <p:nvPr>
            <p:ph idx="1"/>
          </p:nvPr>
        </p:nvSpPr>
        <p:spPr>
          <a:xfrm>
            <a:off x="274109" y="2346760"/>
            <a:ext cx="7662864" cy="3267169"/>
          </a:xfrm>
        </p:spPr>
        <p:txBody>
          <a:bodyPr/>
          <a:lstStyle/>
          <a:p>
            <a:r>
              <a:rPr lang="en-US" b="1" dirty="0"/>
              <a:t>Scholars </a:t>
            </a:r>
            <a:r>
              <a:rPr lang="en-US" dirty="0"/>
              <a:t>explore the intersections of computing, computational social science, the humanities, and the visual and performing arts.</a:t>
            </a:r>
          </a:p>
          <a:p>
            <a:r>
              <a:rPr lang="en-US" dirty="0"/>
              <a:t>COM 300 Basic concepts of new media</a:t>
            </a:r>
          </a:p>
          <a:p>
            <a:r>
              <a:rPr lang="en-US" dirty="0"/>
              <a:t>COM 302 the cultural impact of Info. Technology</a:t>
            </a:r>
          </a:p>
          <a:p>
            <a:r>
              <a:rPr lang="en-US" dirty="0"/>
              <a:t>COM 303 social effects of tech and social media</a:t>
            </a:r>
          </a:p>
        </p:txBody>
      </p:sp>
      <p:pic>
        <p:nvPicPr>
          <p:cNvPr id="4" name="Picture 3" descr="Screen Shot 2016-07-12 at 2.26.5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6223" y="4388556"/>
            <a:ext cx="1841500" cy="2298700"/>
          </a:xfrm>
          <a:prstGeom prst="rect">
            <a:avLst/>
          </a:prstGeom>
        </p:spPr>
      </p:pic>
      <p:sp>
        <p:nvSpPr>
          <p:cNvPr id="5" name="TextBox 4"/>
          <p:cNvSpPr txBox="1"/>
          <p:nvPr/>
        </p:nvSpPr>
        <p:spPr>
          <a:xfrm>
            <a:off x="7016223" y="3756337"/>
            <a:ext cx="1467556" cy="646331"/>
          </a:xfrm>
          <a:prstGeom prst="rect">
            <a:avLst/>
          </a:prstGeom>
          <a:noFill/>
        </p:spPr>
        <p:txBody>
          <a:bodyPr wrap="square" rtlCol="0">
            <a:spAutoFit/>
          </a:bodyPr>
          <a:lstStyle/>
          <a:p>
            <a:r>
              <a:rPr lang="en-US" dirty="0"/>
              <a:t>Ben </a:t>
            </a:r>
            <a:r>
              <a:rPr lang="en-US" dirty="0" err="1"/>
              <a:t>Mako</a:t>
            </a:r>
            <a:r>
              <a:rPr lang="en-US" dirty="0"/>
              <a:t> Hill</a:t>
            </a:r>
          </a:p>
        </p:txBody>
      </p:sp>
    </p:spTree>
    <p:extLst>
      <p:ext uri="{BB962C8B-B14F-4D97-AF65-F5344CB8AC3E}">
        <p14:creationId xmlns:p14="http://schemas.microsoft.com/office/powerpoint/2010/main" val="362008682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 speaking</a:t>
            </a:r>
            <a:br>
              <a:rPr lang="en-US" dirty="0"/>
            </a:br>
            <a:endParaRPr lang="en-US" dirty="0"/>
          </a:p>
        </p:txBody>
      </p:sp>
      <p:sp>
        <p:nvSpPr>
          <p:cNvPr id="3" name="Content Placeholder 2"/>
          <p:cNvSpPr>
            <a:spLocks noGrp="1"/>
          </p:cNvSpPr>
          <p:nvPr>
            <p:ph idx="1"/>
          </p:nvPr>
        </p:nvSpPr>
        <p:spPr>
          <a:xfrm>
            <a:off x="344664" y="2417316"/>
            <a:ext cx="7662864" cy="3267169"/>
          </a:xfrm>
        </p:spPr>
        <p:txBody>
          <a:bodyPr/>
          <a:lstStyle/>
          <a:p>
            <a:r>
              <a:rPr lang="en-US" b="1" dirty="0"/>
              <a:t>It concerns </a:t>
            </a:r>
            <a:r>
              <a:rPr lang="en-US" dirty="0"/>
              <a:t>the act of performing a speech directly </a:t>
            </a:r>
            <a:r>
              <a:rPr lang="en-US" b="1" dirty="0"/>
              <a:t>speaking</a:t>
            </a:r>
            <a:r>
              <a:rPr lang="en-US" dirty="0"/>
              <a:t> to a live audience in a deliberate manner in order to inform, influence, or entertain them.</a:t>
            </a:r>
          </a:p>
          <a:p>
            <a:r>
              <a:rPr lang="en-US" dirty="0"/>
              <a:t>COM 220 intro to public speaking</a:t>
            </a:r>
          </a:p>
          <a:p>
            <a:r>
              <a:rPr lang="en-US" dirty="0"/>
              <a:t>COM 320 advanced public speaking</a:t>
            </a:r>
          </a:p>
        </p:txBody>
      </p:sp>
      <p:pic>
        <p:nvPicPr>
          <p:cNvPr id="4" name="Picture 3" descr="Screen Shot 2016-07-12 at 2.28.3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9222" y="3599244"/>
            <a:ext cx="2365728" cy="3107062"/>
          </a:xfrm>
          <a:prstGeom prst="rect">
            <a:avLst/>
          </a:prstGeom>
        </p:spPr>
      </p:pic>
      <p:sp>
        <p:nvSpPr>
          <p:cNvPr id="6" name="TextBox 5"/>
          <p:cNvSpPr txBox="1"/>
          <p:nvPr/>
        </p:nvSpPr>
        <p:spPr>
          <a:xfrm>
            <a:off x="5489222" y="3215801"/>
            <a:ext cx="2116667" cy="369332"/>
          </a:xfrm>
          <a:prstGeom prst="rect">
            <a:avLst/>
          </a:prstGeom>
          <a:noFill/>
        </p:spPr>
        <p:txBody>
          <a:bodyPr wrap="square" rtlCol="0">
            <a:spAutoFit/>
          </a:bodyPr>
          <a:lstStyle/>
          <a:p>
            <a:r>
              <a:rPr lang="en-US" dirty="0"/>
              <a:t>Matt </a:t>
            </a:r>
            <a:r>
              <a:rPr lang="en-US" dirty="0" err="1"/>
              <a:t>McGarrity</a:t>
            </a:r>
            <a:endParaRPr lang="en-US" dirty="0"/>
          </a:p>
        </p:txBody>
      </p:sp>
    </p:spTree>
    <p:extLst>
      <p:ext uri="{BB962C8B-B14F-4D97-AF65-F5344CB8AC3E}">
        <p14:creationId xmlns:p14="http://schemas.microsoft.com/office/powerpoint/2010/main" val="56290168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Rhetorical studies</a:t>
            </a:r>
          </a:p>
        </p:txBody>
      </p:sp>
      <p:sp>
        <p:nvSpPr>
          <p:cNvPr id="3" name="Content Placeholder 2"/>
          <p:cNvSpPr>
            <a:spLocks noGrp="1"/>
          </p:cNvSpPr>
          <p:nvPr>
            <p:ph idx="1"/>
          </p:nvPr>
        </p:nvSpPr>
        <p:spPr/>
        <p:txBody>
          <a:bodyPr>
            <a:normAutofit fontScale="85000" lnSpcReduction="20000"/>
          </a:bodyPr>
          <a:lstStyle/>
          <a:p>
            <a:r>
              <a:rPr lang="en-US" dirty="0"/>
              <a:t>Rhetoric is the study and practice of communication that persuades, informs, inspires, or entertains target audiences in order to change or reinforce beliefs, values, habits or actions.</a:t>
            </a:r>
          </a:p>
          <a:p>
            <a:r>
              <a:rPr lang="en-US" dirty="0"/>
              <a:t>COM 238 Rhetoric and popular culture</a:t>
            </a:r>
          </a:p>
          <a:p>
            <a:r>
              <a:rPr lang="en-US" dirty="0"/>
              <a:t>COM 329 Rhetoric of social and political movements</a:t>
            </a:r>
          </a:p>
          <a:p>
            <a:r>
              <a:rPr lang="en-US" dirty="0"/>
              <a:t>COM 330 Rhetoric of science</a:t>
            </a:r>
          </a:p>
          <a:p>
            <a:r>
              <a:rPr lang="en-US" dirty="0"/>
              <a:t>COM 331 The rhetorical tradition in western thought</a:t>
            </a:r>
          </a:p>
          <a:p>
            <a:r>
              <a:rPr lang="en-US" dirty="0"/>
              <a:t>COM 332 History of Rhetoric</a:t>
            </a:r>
          </a:p>
        </p:txBody>
      </p:sp>
      <p:pic>
        <p:nvPicPr>
          <p:cNvPr id="4" name="Picture 3" descr="Screen Shot 2016-07-12 at 2.31.1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7436" y="4727222"/>
            <a:ext cx="1562847" cy="2130778"/>
          </a:xfrm>
          <a:prstGeom prst="rect">
            <a:avLst/>
          </a:prstGeom>
        </p:spPr>
      </p:pic>
      <p:sp>
        <p:nvSpPr>
          <p:cNvPr id="5" name="TextBox 4"/>
          <p:cNvSpPr txBox="1"/>
          <p:nvPr/>
        </p:nvSpPr>
        <p:spPr>
          <a:xfrm>
            <a:off x="7267222" y="4211585"/>
            <a:ext cx="1876778" cy="369332"/>
          </a:xfrm>
          <a:prstGeom prst="rect">
            <a:avLst/>
          </a:prstGeom>
          <a:noFill/>
        </p:spPr>
        <p:txBody>
          <a:bodyPr wrap="square" rtlCol="0">
            <a:spAutoFit/>
          </a:bodyPr>
          <a:lstStyle/>
          <a:p>
            <a:r>
              <a:rPr lang="en-US" dirty="0"/>
              <a:t>Leah </a:t>
            </a:r>
            <a:r>
              <a:rPr lang="en-US" dirty="0" err="1"/>
              <a:t>Ceccarelli</a:t>
            </a:r>
            <a:endParaRPr lang="en-US" dirty="0"/>
          </a:p>
        </p:txBody>
      </p:sp>
    </p:spTree>
    <p:extLst>
      <p:ext uri="{BB962C8B-B14F-4D97-AF65-F5344CB8AC3E}">
        <p14:creationId xmlns:p14="http://schemas.microsoft.com/office/powerpoint/2010/main" val="378020541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Cultural studies</a:t>
            </a:r>
          </a:p>
        </p:txBody>
      </p:sp>
      <p:sp>
        <p:nvSpPr>
          <p:cNvPr id="3" name="Content Placeholder 2"/>
          <p:cNvSpPr>
            <a:spLocks noGrp="1"/>
          </p:cNvSpPr>
          <p:nvPr>
            <p:ph idx="1"/>
          </p:nvPr>
        </p:nvSpPr>
        <p:spPr>
          <a:xfrm>
            <a:off x="47170" y="2134472"/>
            <a:ext cx="7662864" cy="3267169"/>
          </a:xfrm>
        </p:spPr>
        <p:txBody>
          <a:bodyPr/>
          <a:lstStyle/>
          <a:p>
            <a:r>
              <a:rPr lang="en-US" b="1" dirty="0"/>
              <a:t>Cultural studies</a:t>
            </a:r>
            <a:r>
              <a:rPr lang="en-US" dirty="0"/>
              <a:t> is an innovative interdisciplinary field of research and teaching that investigates the ways in which “</a:t>
            </a:r>
            <a:r>
              <a:rPr lang="en-US" b="1" dirty="0"/>
              <a:t>culture</a:t>
            </a:r>
            <a:r>
              <a:rPr lang="en-US" dirty="0"/>
              <a:t>” creates and transforms individual experiences, everyday life, social relations and power.</a:t>
            </a:r>
          </a:p>
          <a:p>
            <a:r>
              <a:rPr lang="en-US" dirty="0"/>
              <a:t>COM 289 Communication power and difference</a:t>
            </a:r>
          </a:p>
        </p:txBody>
      </p:sp>
      <p:pic>
        <p:nvPicPr>
          <p:cNvPr id="4" name="Picture 3" descr="Screen Shot 2016-07-12 at 2.33.3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3268" y="4797778"/>
            <a:ext cx="1953532" cy="1735666"/>
          </a:xfrm>
          <a:prstGeom prst="rect">
            <a:avLst/>
          </a:prstGeom>
        </p:spPr>
      </p:pic>
      <p:sp>
        <p:nvSpPr>
          <p:cNvPr id="5" name="TextBox 4"/>
          <p:cNvSpPr txBox="1"/>
          <p:nvPr/>
        </p:nvSpPr>
        <p:spPr>
          <a:xfrm>
            <a:off x="6864527" y="4151447"/>
            <a:ext cx="1475139" cy="646331"/>
          </a:xfrm>
          <a:prstGeom prst="rect">
            <a:avLst/>
          </a:prstGeom>
          <a:noFill/>
        </p:spPr>
        <p:txBody>
          <a:bodyPr wrap="square" rtlCol="0">
            <a:spAutoFit/>
          </a:bodyPr>
          <a:lstStyle/>
          <a:p>
            <a:r>
              <a:rPr lang="en-US" dirty="0" err="1"/>
              <a:t>LeiLani</a:t>
            </a:r>
            <a:r>
              <a:rPr lang="en-US" dirty="0"/>
              <a:t> </a:t>
            </a:r>
            <a:r>
              <a:rPr lang="en-US" dirty="0" err="1"/>
              <a:t>Nishime</a:t>
            </a:r>
            <a:endParaRPr lang="en-US" dirty="0"/>
          </a:p>
        </p:txBody>
      </p:sp>
    </p:spTree>
    <p:extLst>
      <p:ext uri="{BB962C8B-B14F-4D97-AF65-F5344CB8AC3E}">
        <p14:creationId xmlns:p14="http://schemas.microsoft.com/office/powerpoint/2010/main" val="950778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Exams</a:t>
            </a:r>
          </a:p>
        </p:txBody>
      </p:sp>
      <p:sp>
        <p:nvSpPr>
          <p:cNvPr id="3" name="Content Placeholder 2"/>
          <p:cNvSpPr>
            <a:spLocks noGrp="1"/>
          </p:cNvSpPr>
          <p:nvPr>
            <p:ph idx="1"/>
          </p:nvPr>
        </p:nvSpPr>
        <p:spPr/>
        <p:txBody>
          <a:bodyPr>
            <a:normAutofit fontScale="92500"/>
          </a:bodyPr>
          <a:lstStyle/>
          <a:p>
            <a:r>
              <a:rPr lang="en-US" dirty="0"/>
              <a:t>There will be three cumulative exams. Exams include content from lectures, readings, discussions, short assignments, or in-class activities. Dates are specified in the syllabus. Each of the first two exams has 14 multiple choice questions (1 point each) and two short answer questions (3 points each). Students are expected to finish it within 90 minutes. The third exam is the final exam which has 27 multiple-choice questions (1 point each) and three short answer questions (1 point each). Students are expected to finish the final exam within 90 minutes. No scantron sheets are needed. There are no make-up exams. </a:t>
            </a:r>
          </a:p>
          <a:p>
            <a:endParaRPr lang="en-US" dirty="0"/>
          </a:p>
        </p:txBody>
      </p:sp>
    </p:spTree>
    <p:extLst>
      <p:ext uri="{BB962C8B-B14F-4D97-AF65-F5344CB8AC3E}">
        <p14:creationId xmlns:p14="http://schemas.microsoft.com/office/powerpoint/2010/main" val="294341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5CC4C-54BC-5042-B8FA-01699FE6966A}"/>
              </a:ext>
            </a:extLst>
          </p:cNvPr>
          <p:cNvSpPr>
            <a:spLocks noGrp="1"/>
          </p:cNvSpPr>
          <p:nvPr>
            <p:ph type="title"/>
          </p:nvPr>
        </p:nvSpPr>
        <p:spPr/>
        <p:txBody>
          <a:bodyPr/>
          <a:lstStyle/>
          <a:p>
            <a:r>
              <a:rPr lang="en-US" dirty="0"/>
              <a:t>Extra credit opportunities</a:t>
            </a:r>
          </a:p>
        </p:txBody>
      </p:sp>
      <p:sp>
        <p:nvSpPr>
          <p:cNvPr id="3" name="Content Placeholder 2">
            <a:extLst>
              <a:ext uri="{FF2B5EF4-FFF2-40B4-BE49-F238E27FC236}">
                <a16:creationId xmlns:a16="http://schemas.microsoft.com/office/drawing/2014/main" id="{E0B49CDE-3D77-594C-86DD-E0E7312F9C77}"/>
              </a:ext>
            </a:extLst>
          </p:cNvPr>
          <p:cNvSpPr>
            <a:spLocks noGrp="1"/>
          </p:cNvSpPr>
          <p:nvPr>
            <p:ph idx="1"/>
          </p:nvPr>
        </p:nvSpPr>
        <p:spPr/>
        <p:txBody>
          <a:bodyPr/>
          <a:lstStyle/>
          <a:p>
            <a:r>
              <a:rPr lang="en-US" dirty="0"/>
              <a:t>Specific extra credit opportunities will be announced on 7/1.</a:t>
            </a:r>
          </a:p>
          <a:p>
            <a:pPr marL="0" indent="0">
              <a:buNone/>
            </a:pPr>
            <a:endParaRPr lang="en-US" dirty="0"/>
          </a:p>
          <a:p>
            <a:endParaRPr lang="en-US" dirty="0"/>
          </a:p>
        </p:txBody>
      </p:sp>
    </p:spTree>
    <p:extLst>
      <p:ext uri="{BB962C8B-B14F-4D97-AF65-F5344CB8AC3E}">
        <p14:creationId xmlns:p14="http://schemas.microsoft.com/office/powerpoint/2010/main" val="1103009165"/>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nesis">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Genesis">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46</TotalTime>
  <Words>2984</Words>
  <Application>Microsoft Macintosh PowerPoint</Application>
  <PresentationFormat>On-screen Show (4:3)</PresentationFormat>
  <Paragraphs>387</Paragraphs>
  <Slides>74</Slides>
  <Notes>38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74</vt:i4>
      </vt:variant>
    </vt:vector>
  </HeadingPairs>
  <TitlesOfParts>
    <vt:vector size="78" baseType="lpstr">
      <vt:lpstr>Calibri</vt:lpstr>
      <vt:lpstr>Calisto MT</vt:lpstr>
      <vt:lpstr>Wingdings</vt:lpstr>
      <vt:lpstr>Genesis</vt:lpstr>
      <vt:lpstr>Introduction to communication</vt:lpstr>
      <vt:lpstr>When and where we meet?</vt:lpstr>
      <vt:lpstr>Objectives</vt:lpstr>
      <vt:lpstr>Course website</vt:lpstr>
      <vt:lpstr>Assignments and gradings</vt:lpstr>
      <vt:lpstr>Short assignments</vt:lpstr>
      <vt:lpstr>Participation</vt:lpstr>
      <vt:lpstr>Exams</vt:lpstr>
      <vt:lpstr>Extra credit opportunities</vt:lpstr>
      <vt:lpstr>How to succeed in this class?</vt:lpstr>
      <vt:lpstr>We will also have fun in this class!</vt:lpstr>
      <vt:lpstr>Required text for this class</vt:lpstr>
      <vt:lpstr>Additional readings</vt:lpstr>
      <vt:lpstr>Self-introduction</vt:lpstr>
      <vt:lpstr>Email policy</vt:lpstr>
      <vt:lpstr>Group activity: what is wrong with this email?</vt:lpstr>
      <vt:lpstr>Structure of this class</vt:lpstr>
      <vt:lpstr>First week</vt:lpstr>
      <vt:lpstr>What is communication?</vt:lpstr>
      <vt:lpstr>Why do we study communication?</vt:lpstr>
      <vt:lpstr>First story: poverty and communication</vt:lpstr>
      <vt:lpstr>PowerPoint Presentation</vt:lpstr>
      <vt:lpstr>What kind of talk is helpful?</vt:lpstr>
      <vt:lpstr>What kind of talk is helpful?</vt:lpstr>
      <vt:lpstr>PowerPoint Presentation</vt:lpstr>
      <vt:lpstr>Second story: kisses and health</vt:lpstr>
      <vt:lpstr>PowerPoint Presentation</vt:lpstr>
      <vt:lpstr>Findings</vt:lpstr>
      <vt:lpstr>Takeaway</vt:lpstr>
      <vt:lpstr>Why study communication</vt:lpstr>
      <vt:lpstr>PowerPoint Presentation</vt:lpstr>
      <vt:lpstr>How to better understand communication?</vt:lpstr>
      <vt:lpstr>Let’s take a break!</vt:lpstr>
      <vt:lpstr>Communication model</vt:lpstr>
      <vt:lpstr>The linear model</vt:lpstr>
      <vt:lpstr>Is meaning in the message?</vt:lpstr>
      <vt:lpstr>Encoding and Decoding</vt:lpstr>
      <vt:lpstr>Meanings are in our head</vt:lpstr>
      <vt:lpstr>Encoding</vt:lpstr>
      <vt:lpstr>Decoding</vt:lpstr>
      <vt:lpstr>Message</vt:lpstr>
      <vt:lpstr>Channel</vt:lpstr>
      <vt:lpstr>There is something wrong with the linear model…</vt:lpstr>
      <vt:lpstr>PowerPoint Presentation</vt:lpstr>
      <vt:lpstr>The interaction model</vt:lpstr>
      <vt:lpstr>The competent communication model</vt:lpstr>
      <vt:lpstr>PowerPoint Presentation</vt:lpstr>
      <vt:lpstr>Communicators and cognition</vt:lpstr>
      <vt:lpstr>The Relational Context </vt:lpstr>
      <vt:lpstr>The Situational Context </vt:lpstr>
      <vt:lpstr>The Cultural Context </vt:lpstr>
      <vt:lpstr>Functions of communication</vt:lpstr>
      <vt:lpstr>Functions of communication</vt:lpstr>
      <vt:lpstr>Functions of communication</vt:lpstr>
      <vt:lpstr>Five characteristics of communications</vt:lpstr>
      <vt:lpstr>Five characteristics of communications</vt:lpstr>
      <vt:lpstr>Five characteristics of communications</vt:lpstr>
      <vt:lpstr>Five characteristics of communications</vt:lpstr>
      <vt:lpstr>Group activity </vt:lpstr>
      <vt:lpstr>Five characteristics of communications</vt:lpstr>
      <vt:lpstr>Five characteristics of communications</vt:lpstr>
      <vt:lpstr>Five characteristics of communications</vt:lpstr>
      <vt:lpstr>Five characteristics of communications</vt:lpstr>
      <vt:lpstr>Five characteristics of communications</vt:lpstr>
      <vt:lpstr>Five characteristics of communications</vt:lpstr>
      <vt:lpstr>Five characteristics of communications</vt:lpstr>
      <vt:lpstr>Communication as a discipline</vt:lpstr>
      <vt:lpstr>Political communication</vt:lpstr>
      <vt:lpstr>Interpersonal communication </vt:lpstr>
      <vt:lpstr>Mass communication</vt:lpstr>
      <vt:lpstr>New media</vt:lpstr>
      <vt:lpstr>Public speaking </vt:lpstr>
      <vt:lpstr>Rhetorical studies</vt:lpstr>
      <vt:lpstr>Cultural studies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communication</dc:title>
  <dc:creator>Yunkang Yang</dc:creator>
  <cp:lastModifiedBy>Yunkang Yang</cp:lastModifiedBy>
  <cp:revision>5</cp:revision>
  <dcterms:created xsi:type="dcterms:W3CDTF">2019-06-24T05:38:24Z</dcterms:created>
  <dcterms:modified xsi:type="dcterms:W3CDTF">2019-06-24T22:14:23Z</dcterms:modified>
</cp:coreProperties>
</file>